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handoutMasterIdLst>
    <p:handoutMasterId r:id="rId57"/>
  </p:handoutMasterIdLst>
  <p:sldIdLst>
    <p:sldId id="271" r:id="rId2"/>
    <p:sldId id="272" r:id="rId3"/>
    <p:sldId id="268" r:id="rId4"/>
    <p:sldId id="275" r:id="rId5"/>
    <p:sldId id="277" r:id="rId6"/>
    <p:sldId id="278" r:id="rId7"/>
    <p:sldId id="322" r:id="rId8"/>
    <p:sldId id="357" r:id="rId9"/>
    <p:sldId id="358" r:id="rId10"/>
    <p:sldId id="359" r:id="rId11"/>
    <p:sldId id="270" r:id="rId12"/>
    <p:sldId id="279" r:id="rId13"/>
    <p:sldId id="281" r:id="rId14"/>
    <p:sldId id="360" r:id="rId15"/>
    <p:sldId id="284" r:id="rId16"/>
    <p:sldId id="317" r:id="rId17"/>
    <p:sldId id="361" r:id="rId18"/>
    <p:sldId id="366" r:id="rId19"/>
    <p:sldId id="313" r:id="rId20"/>
    <p:sldId id="314" r:id="rId21"/>
    <p:sldId id="367" r:id="rId22"/>
    <p:sldId id="368" r:id="rId23"/>
    <p:sldId id="369" r:id="rId24"/>
    <p:sldId id="330" r:id="rId25"/>
    <p:sldId id="331" r:id="rId26"/>
    <p:sldId id="335" r:id="rId27"/>
    <p:sldId id="336" r:id="rId28"/>
    <p:sldId id="342" r:id="rId29"/>
    <p:sldId id="362" r:id="rId30"/>
    <p:sldId id="363" r:id="rId31"/>
    <p:sldId id="338" r:id="rId32"/>
    <p:sldId id="343" r:id="rId33"/>
    <p:sldId id="344" r:id="rId34"/>
    <p:sldId id="345" r:id="rId35"/>
    <p:sldId id="370" r:id="rId36"/>
    <p:sldId id="371" r:id="rId37"/>
    <p:sldId id="346" r:id="rId38"/>
    <p:sldId id="364" r:id="rId39"/>
    <p:sldId id="365" r:id="rId40"/>
    <p:sldId id="347" r:id="rId41"/>
    <p:sldId id="337" r:id="rId42"/>
    <p:sldId id="348" r:id="rId43"/>
    <p:sldId id="349" r:id="rId44"/>
    <p:sldId id="351" r:id="rId45"/>
    <p:sldId id="372" r:id="rId46"/>
    <p:sldId id="373" r:id="rId47"/>
    <p:sldId id="374" r:id="rId48"/>
    <p:sldId id="375" r:id="rId49"/>
    <p:sldId id="356" r:id="rId50"/>
    <p:sldId id="376" r:id="rId51"/>
    <p:sldId id="378" r:id="rId52"/>
    <p:sldId id="377" r:id="rId53"/>
    <p:sldId id="379" r:id="rId54"/>
    <p:sldId id="380" r:id="rId55"/>
  </p:sldIdLst>
  <p:sldSz cx="9144000" cy="6858000" type="screen4x3"/>
  <p:notesSz cx="6669088" cy="9753600"/>
  <p:defaultTextStyle>
    <a:defPPr>
      <a:defRPr lang="el-GR"/>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521415D9-36F7-43E2-AB2F-B90AF26B5E84}">
      <p14:sectionLst xmlns:p14="http://schemas.microsoft.com/office/powerpoint/2010/main">
        <p14:section name="Μαθήματα - Εξετάσεις - Προαγωγή - Απόλυση" id="{39F7E0DB-4BA6-4819-9F73-9325069748C8}">
          <p14:sldIdLst>
            <p14:sldId id="271"/>
            <p14:sldId id="272"/>
            <p14:sldId id="268"/>
            <p14:sldId id="275"/>
            <p14:sldId id="277"/>
            <p14:sldId id="278"/>
            <p14:sldId id="322"/>
            <p14:sldId id="357"/>
            <p14:sldId id="358"/>
            <p14:sldId id="359"/>
            <p14:sldId id="270"/>
            <p14:sldId id="279"/>
            <p14:sldId id="281"/>
            <p14:sldId id="360"/>
            <p14:sldId id="284"/>
            <p14:sldId id="317"/>
            <p14:sldId id="361"/>
            <p14:sldId id="366"/>
            <p14:sldId id="313"/>
            <p14:sldId id="314"/>
          </p14:sldIdLst>
        </p14:section>
        <p14:section name="Πανελλήνιες" id="{46404166-3D75-47D7-A1E3-E6D22E1BAD2D}">
          <p14:sldIdLst>
            <p14:sldId id="367"/>
            <p14:sldId id="368"/>
            <p14:sldId id="369"/>
          </p14:sldIdLst>
        </p14:section>
        <p14:section name="Απουσίες" id="{1D749BA7-652C-4821-B308-416ADD72C752}">
          <p14:sldIdLst>
            <p14:sldId id="330"/>
            <p14:sldId id="331"/>
            <p14:sldId id="335"/>
            <p14:sldId id="336"/>
            <p14:sldId id="342"/>
            <p14:sldId id="362"/>
            <p14:sldId id="363"/>
            <p14:sldId id="338"/>
            <p14:sldId id="343"/>
            <p14:sldId id="344"/>
            <p14:sldId id="345"/>
            <p14:sldId id="370"/>
            <p14:sldId id="371"/>
            <p14:sldId id="346"/>
            <p14:sldId id="364"/>
            <p14:sldId id="365"/>
            <p14:sldId id="347"/>
            <p14:sldId id="337"/>
            <p14:sldId id="348"/>
            <p14:sldId id="349"/>
            <p14:sldId id="351"/>
            <p14:sldId id="372"/>
            <p14:sldId id="373"/>
            <p14:sldId id="374"/>
            <p14:sldId id="375"/>
            <p14:sldId id="356"/>
            <p14:sldId id="376"/>
            <p14:sldId id="378"/>
            <p14:sldId id="377"/>
            <p14:sldId id="379"/>
            <p14:sldId id="380"/>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FFE510D-27C5-4E44-93FF-09783FFB8F7B}" v="20" dt="2025-10-20T11:17:36.410"/>
  </p1510:revLst>
</p1510:revInfo>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Μεσαίο στυλ 2 - Έμφαση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C2FFA5D-87B4-456A-9821-1D502468CF0F}" styleName="Στυλ με θέμα 1 - Έμφαση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7853C-536D-4A76-A0AE-DD22124D55A5}" styleName="Στυλ με θέμα 1 - Έμφαση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Στυλ με θέμα 1 - Έμφαση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Στυλ με θέμα 1 - Έμφαση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06799F8-075E-4A3A-A7F6-7FBC6576F1A4}" styleName="Στυλ με θέμα 2 - Έμφαση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Στυλ με θέμα 2 - Έμφαση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Στυλ με θέμα 2 - Έμφαση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1EBBBCC-DAD2-459C-BE2E-F6DE35CF9A28}" styleName="Σκούρο στυλ 2 - Έμφαση 3/Έμφαση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1FECB4D8-DB02-4DC6-A0A2-4F2EBAE1DC90}" styleName="Μεσαίο στυλ 1 - Έμφαση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9DCAF9ED-07DC-4A11-8D7F-57B35C25682E}" styleName="Μεσαίο στυλ 1 - Έμφαση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5202B0CA-FC54-4496-8BCA-5EF66A818D29}" styleName="Σκούρο στυλ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602" autoAdjust="0"/>
    <p:restoredTop sz="86415" autoAdjust="0"/>
  </p:normalViewPr>
  <p:slideViewPr>
    <p:cSldViewPr>
      <p:cViewPr varScale="1">
        <p:scale>
          <a:sx n="80" d="100"/>
          <a:sy n="80" d="100"/>
        </p:scale>
        <p:origin x="1314" y="30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handoutMaster" Target="handoutMasters/handout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3o Λύκειο Νέας Φιλαδέλφειας" userId="fc46c3c0a0562f38" providerId="LiveId" clId="{38FD4D6C-D12B-4E73-B3C6-9A30ECD1F807}"/>
    <pc:docChg chg="undo custSel addSld modSld modSection">
      <pc:chgData name="3o Λύκειο Νέας Φιλαδέλφειας" userId="fc46c3c0a0562f38" providerId="LiveId" clId="{38FD4D6C-D12B-4E73-B3C6-9A30ECD1F807}" dt="2025-10-20T11:24:29.892" v="654" actId="404"/>
      <pc:docMkLst>
        <pc:docMk/>
      </pc:docMkLst>
      <pc:sldChg chg="modSp mod">
        <pc:chgData name="3o Λύκειο Νέας Φιλαδέλφειας" userId="fc46c3c0a0562f38" providerId="LiveId" clId="{38FD4D6C-D12B-4E73-B3C6-9A30ECD1F807}" dt="2025-10-20T11:03:00.650" v="125" actId="6549"/>
        <pc:sldMkLst>
          <pc:docMk/>
          <pc:sldMk cId="2290726024" sldId="335"/>
        </pc:sldMkLst>
        <pc:spChg chg="mod">
          <ac:chgData name="3o Λύκειο Νέας Φιλαδέλφειας" userId="fc46c3c0a0562f38" providerId="LiveId" clId="{38FD4D6C-D12B-4E73-B3C6-9A30ECD1F807}" dt="2025-10-20T11:03:00.650" v="125" actId="6549"/>
          <ac:spMkLst>
            <pc:docMk/>
            <pc:sldMk cId="2290726024" sldId="335"/>
            <ac:spMk id="3" creationId="{00000000-0000-0000-0000-000000000000}"/>
          </ac:spMkLst>
        </pc:spChg>
      </pc:sldChg>
      <pc:sldChg chg="modSp mod">
        <pc:chgData name="3o Λύκειο Νέας Φιλαδέλφειας" userId="fc46c3c0a0562f38" providerId="LiveId" clId="{38FD4D6C-D12B-4E73-B3C6-9A30ECD1F807}" dt="2025-10-20T11:04:00.281" v="147" actId="20577"/>
        <pc:sldMkLst>
          <pc:docMk/>
          <pc:sldMk cId="885289628" sldId="375"/>
        </pc:sldMkLst>
        <pc:spChg chg="mod">
          <ac:chgData name="3o Λύκειο Νέας Φιλαδέλφειας" userId="fc46c3c0a0562f38" providerId="LiveId" clId="{38FD4D6C-D12B-4E73-B3C6-9A30ECD1F807}" dt="2025-10-20T11:04:00.281" v="147" actId="20577"/>
          <ac:spMkLst>
            <pc:docMk/>
            <pc:sldMk cId="885289628" sldId="375"/>
            <ac:spMk id="2" creationId="{A464C650-CE25-6B9B-AF73-DC1AFBB0734D}"/>
          </ac:spMkLst>
        </pc:spChg>
      </pc:sldChg>
      <pc:sldChg chg="addSp delSp modSp new mod">
        <pc:chgData name="3o Λύκειο Νέας Φιλαδέλφειας" userId="fc46c3c0a0562f38" providerId="LiveId" clId="{38FD4D6C-D12B-4E73-B3C6-9A30ECD1F807}" dt="2025-10-20T11:17:30.234" v="253"/>
        <pc:sldMkLst>
          <pc:docMk/>
          <pc:sldMk cId="504529103" sldId="379"/>
        </pc:sldMkLst>
        <pc:spChg chg="mod">
          <ac:chgData name="3o Λύκειο Νέας Φιλαδέλφειας" userId="fc46c3c0a0562f38" providerId="LiveId" clId="{38FD4D6C-D12B-4E73-B3C6-9A30ECD1F807}" dt="2025-10-20T11:17:30.234" v="253"/>
          <ac:spMkLst>
            <pc:docMk/>
            <pc:sldMk cId="504529103" sldId="379"/>
            <ac:spMk id="2" creationId="{C6EFAEC0-4BB8-0624-181F-6FF3422D9727}"/>
          </ac:spMkLst>
        </pc:spChg>
        <pc:spChg chg="del">
          <ac:chgData name="3o Λύκειο Νέας Φιλαδέλφειας" userId="fc46c3c0a0562f38" providerId="LiveId" clId="{38FD4D6C-D12B-4E73-B3C6-9A30ECD1F807}" dt="2025-10-20T11:05:10.670" v="150" actId="3680"/>
          <ac:spMkLst>
            <pc:docMk/>
            <pc:sldMk cId="504529103" sldId="379"/>
            <ac:spMk id="3" creationId="{B2F81F1A-9213-48D8-5C9E-14B3F2791B89}"/>
          </ac:spMkLst>
        </pc:spChg>
        <pc:graphicFrameChg chg="add mod ord modGraphic">
          <ac:chgData name="3o Λύκειο Νέας Φιλαδέλφειας" userId="fc46c3c0a0562f38" providerId="LiveId" clId="{38FD4D6C-D12B-4E73-B3C6-9A30ECD1F807}" dt="2025-10-20T11:13:07.487" v="249"/>
          <ac:graphicFrameMkLst>
            <pc:docMk/>
            <pc:sldMk cId="504529103" sldId="379"/>
            <ac:graphicFrameMk id="5" creationId="{8169BC77-7880-120C-9DBE-901E13F4603A}"/>
          </ac:graphicFrameMkLst>
        </pc:graphicFrameChg>
        <pc:picChg chg="add del">
          <ac:chgData name="3o Λύκειο Νέας Φιλαδέλφειας" userId="fc46c3c0a0562f38" providerId="LiveId" clId="{38FD4D6C-D12B-4E73-B3C6-9A30ECD1F807}" dt="2025-10-20T11:07:16.418" v="189" actId="21"/>
          <ac:picMkLst>
            <pc:docMk/>
            <pc:sldMk cId="504529103" sldId="379"/>
            <ac:picMk id="7" creationId="{61F150B6-1094-F497-FBA4-72EF1F378C76}"/>
          </ac:picMkLst>
        </pc:picChg>
        <pc:picChg chg="add mod">
          <ac:chgData name="3o Λύκειο Νέας Φιλαδέλφειας" userId="fc46c3c0a0562f38" providerId="LiveId" clId="{38FD4D6C-D12B-4E73-B3C6-9A30ECD1F807}" dt="2025-10-20T11:10:11.036" v="233" actId="1076"/>
          <ac:picMkLst>
            <pc:docMk/>
            <pc:sldMk cId="504529103" sldId="379"/>
            <ac:picMk id="8" creationId="{B84A700B-36D2-0DD7-AF9A-23AC4706FE85}"/>
          </ac:picMkLst>
        </pc:picChg>
        <pc:picChg chg="add mod">
          <ac:chgData name="3o Λύκειο Νέας Φιλαδέλφειας" userId="fc46c3c0a0562f38" providerId="LiveId" clId="{38FD4D6C-D12B-4E73-B3C6-9A30ECD1F807}" dt="2025-10-20T11:10:21.235" v="236" actId="1076"/>
          <ac:picMkLst>
            <pc:docMk/>
            <pc:sldMk cId="504529103" sldId="379"/>
            <ac:picMk id="10" creationId="{2E15B1AE-F762-95E8-D35E-7D3249987E08}"/>
          </ac:picMkLst>
        </pc:picChg>
      </pc:sldChg>
      <pc:sldChg chg="modSp new mod">
        <pc:chgData name="3o Λύκειο Νέας Φιλαδέλφειας" userId="fc46c3c0a0562f38" providerId="LiveId" clId="{38FD4D6C-D12B-4E73-B3C6-9A30ECD1F807}" dt="2025-10-20T11:24:29.892" v="654" actId="404"/>
        <pc:sldMkLst>
          <pc:docMk/>
          <pc:sldMk cId="2643289151" sldId="380"/>
        </pc:sldMkLst>
        <pc:spChg chg="mod">
          <ac:chgData name="3o Λύκειο Νέας Φιλαδέλφειας" userId="fc46c3c0a0562f38" providerId="LiveId" clId="{38FD4D6C-D12B-4E73-B3C6-9A30ECD1F807}" dt="2025-10-20T11:18:19.850" v="281" actId="20577"/>
          <ac:spMkLst>
            <pc:docMk/>
            <pc:sldMk cId="2643289151" sldId="380"/>
            <ac:spMk id="2" creationId="{79CD98EC-3DA6-752C-433B-788E66D6CC0B}"/>
          </ac:spMkLst>
        </pc:spChg>
        <pc:spChg chg="mod">
          <ac:chgData name="3o Λύκειο Νέας Φιλαδέλφειας" userId="fc46c3c0a0562f38" providerId="LiveId" clId="{38FD4D6C-D12B-4E73-B3C6-9A30ECD1F807}" dt="2025-10-20T11:24:29.892" v="654" actId="404"/>
          <ac:spMkLst>
            <pc:docMk/>
            <pc:sldMk cId="2643289151" sldId="380"/>
            <ac:spMk id="3" creationId="{884C1A6D-E075-BE14-3287-3AB3BD4E053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889250" cy="487363"/>
          </a:xfrm>
          <a:prstGeom prst="rect">
            <a:avLst/>
          </a:prstGeom>
        </p:spPr>
        <p:txBody>
          <a:bodyPr vert="horz" lIns="91440" tIns="45720" rIns="91440" bIns="45720" rtlCol="0"/>
          <a:lstStyle>
            <a:lvl1pPr algn="l">
              <a:defRPr sz="1200">
                <a:latin typeface="Arial" charset="0"/>
              </a:defRPr>
            </a:lvl1pPr>
          </a:lstStyle>
          <a:p>
            <a:pPr>
              <a:defRPr/>
            </a:pPr>
            <a:endParaRPr lang="el-GR"/>
          </a:p>
        </p:txBody>
      </p:sp>
      <p:sp>
        <p:nvSpPr>
          <p:cNvPr id="3" name="2 - Θέση ημερομηνίας"/>
          <p:cNvSpPr>
            <a:spLocks noGrp="1"/>
          </p:cNvSpPr>
          <p:nvPr>
            <p:ph type="dt" sz="quarter" idx="1"/>
          </p:nvPr>
        </p:nvSpPr>
        <p:spPr>
          <a:xfrm>
            <a:off x="3778250" y="0"/>
            <a:ext cx="2889250" cy="487363"/>
          </a:xfrm>
          <a:prstGeom prst="rect">
            <a:avLst/>
          </a:prstGeom>
        </p:spPr>
        <p:txBody>
          <a:bodyPr vert="horz" lIns="91440" tIns="45720" rIns="91440" bIns="45720" rtlCol="0"/>
          <a:lstStyle>
            <a:lvl1pPr algn="r">
              <a:defRPr sz="1200">
                <a:latin typeface="Arial" charset="0"/>
              </a:defRPr>
            </a:lvl1pPr>
          </a:lstStyle>
          <a:p>
            <a:pPr>
              <a:defRPr/>
            </a:pPr>
            <a:fld id="{FC3BFC29-55DE-4C75-9F2F-576D9319A2AA}" type="datetimeFigureOut">
              <a:rPr lang="el-GR"/>
              <a:pPr>
                <a:defRPr/>
              </a:pPr>
              <a:t>20/10/2025</a:t>
            </a:fld>
            <a:endParaRPr lang="el-GR"/>
          </a:p>
        </p:txBody>
      </p:sp>
      <p:sp>
        <p:nvSpPr>
          <p:cNvPr id="4" name="3 - Θέση υποσέλιδου"/>
          <p:cNvSpPr>
            <a:spLocks noGrp="1"/>
          </p:cNvSpPr>
          <p:nvPr>
            <p:ph type="ftr" sz="quarter" idx="2"/>
          </p:nvPr>
        </p:nvSpPr>
        <p:spPr>
          <a:xfrm>
            <a:off x="0" y="9264650"/>
            <a:ext cx="2889250" cy="487363"/>
          </a:xfrm>
          <a:prstGeom prst="rect">
            <a:avLst/>
          </a:prstGeom>
        </p:spPr>
        <p:txBody>
          <a:bodyPr vert="horz" lIns="91440" tIns="45720" rIns="91440" bIns="45720" rtlCol="0" anchor="b"/>
          <a:lstStyle>
            <a:lvl1pPr algn="l">
              <a:defRPr sz="1200">
                <a:latin typeface="Arial" charset="0"/>
              </a:defRPr>
            </a:lvl1pPr>
          </a:lstStyle>
          <a:p>
            <a:pPr>
              <a:defRPr/>
            </a:pPr>
            <a:endParaRPr lang="el-GR"/>
          </a:p>
        </p:txBody>
      </p:sp>
      <p:sp>
        <p:nvSpPr>
          <p:cNvPr id="5" name="4 - Θέση αριθμού διαφάνειας"/>
          <p:cNvSpPr>
            <a:spLocks noGrp="1"/>
          </p:cNvSpPr>
          <p:nvPr>
            <p:ph type="sldNum" sz="quarter" idx="3"/>
          </p:nvPr>
        </p:nvSpPr>
        <p:spPr>
          <a:xfrm>
            <a:off x="3778250" y="9264650"/>
            <a:ext cx="2889250" cy="487363"/>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4CE3F30E-EBA1-4E72-BA06-9E612C40DEDF}" type="slidenum">
              <a:rPr lang="el-GR" altLang="el-GR"/>
              <a:pPr/>
              <a:t>‹#›</a:t>
            </a:fld>
            <a:endParaRPr lang="el-GR" altLang="el-GR"/>
          </a:p>
        </p:txBody>
      </p:sp>
    </p:spTree>
    <p:extLst>
      <p:ext uri="{BB962C8B-B14F-4D97-AF65-F5344CB8AC3E}">
        <p14:creationId xmlns:p14="http://schemas.microsoft.com/office/powerpoint/2010/main" val="2986482973"/>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889250" cy="487363"/>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l-GR"/>
          </a:p>
        </p:txBody>
      </p:sp>
      <p:sp>
        <p:nvSpPr>
          <p:cNvPr id="3" name="2 - Θέση ημερομηνίας"/>
          <p:cNvSpPr>
            <a:spLocks noGrp="1"/>
          </p:cNvSpPr>
          <p:nvPr>
            <p:ph type="dt" idx="1"/>
          </p:nvPr>
        </p:nvSpPr>
        <p:spPr>
          <a:xfrm>
            <a:off x="3778250" y="0"/>
            <a:ext cx="2889250" cy="487363"/>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9E4DCFF4-B8A5-4534-BF7F-3E01756FA631}" type="datetimeFigureOut">
              <a:rPr lang="el-GR"/>
              <a:pPr>
                <a:defRPr/>
              </a:pPr>
              <a:t>20/10/2025</a:t>
            </a:fld>
            <a:endParaRPr lang="el-GR"/>
          </a:p>
        </p:txBody>
      </p:sp>
      <p:sp>
        <p:nvSpPr>
          <p:cNvPr id="4" name="3 - Θέση εικόνας διαφάνειας"/>
          <p:cNvSpPr>
            <a:spLocks noGrp="1" noRot="1" noChangeAspect="1"/>
          </p:cNvSpPr>
          <p:nvPr>
            <p:ph type="sldImg" idx="2"/>
          </p:nvPr>
        </p:nvSpPr>
        <p:spPr>
          <a:xfrm>
            <a:off x="896938" y="731838"/>
            <a:ext cx="4875212" cy="3657600"/>
          </a:xfrm>
          <a:prstGeom prst="rect">
            <a:avLst/>
          </a:prstGeom>
          <a:noFill/>
          <a:ln w="12700">
            <a:solidFill>
              <a:prstClr val="black"/>
            </a:solidFill>
          </a:ln>
        </p:spPr>
        <p:txBody>
          <a:bodyPr vert="horz" lIns="91440" tIns="45720" rIns="91440" bIns="45720" rtlCol="0" anchor="ctr"/>
          <a:lstStyle/>
          <a:p>
            <a:pPr lvl="0"/>
            <a:endParaRPr lang="el-GR" noProof="0"/>
          </a:p>
        </p:txBody>
      </p:sp>
      <p:sp>
        <p:nvSpPr>
          <p:cNvPr id="5" name="4 - Θέση σημειώσεων"/>
          <p:cNvSpPr>
            <a:spLocks noGrp="1"/>
          </p:cNvSpPr>
          <p:nvPr>
            <p:ph type="body" sz="quarter" idx="3"/>
          </p:nvPr>
        </p:nvSpPr>
        <p:spPr>
          <a:xfrm>
            <a:off x="666750" y="4632325"/>
            <a:ext cx="5335588" cy="4389438"/>
          </a:xfrm>
          <a:prstGeom prst="rect">
            <a:avLst/>
          </a:prstGeom>
        </p:spPr>
        <p:txBody>
          <a:bodyPr vert="horz" lIns="91440" tIns="45720" rIns="91440" bIns="45720" rtlCol="0">
            <a:normAutofit/>
          </a:bodyPr>
          <a:lstStyle/>
          <a:p>
            <a:pPr lvl="0"/>
            <a:r>
              <a:rPr lang="el-GR" noProof="0"/>
              <a:t>Kλικ για επεξεργασία των στυλ του υποδείγματος</a:t>
            </a:r>
          </a:p>
          <a:p>
            <a:pPr lvl="1"/>
            <a:r>
              <a:rPr lang="el-GR" noProof="0"/>
              <a:t>Δεύτερου επιπέδου</a:t>
            </a:r>
          </a:p>
          <a:p>
            <a:pPr lvl="2"/>
            <a:r>
              <a:rPr lang="el-GR" noProof="0"/>
              <a:t>Τρίτου επιπέδου</a:t>
            </a:r>
          </a:p>
          <a:p>
            <a:pPr lvl="3"/>
            <a:r>
              <a:rPr lang="el-GR" noProof="0"/>
              <a:t>Τέταρτου επιπέδου</a:t>
            </a:r>
          </a:p>
          <a:p>
            <a:pPr lvl="4"/>
            <a:r>
              <a:rPr lang="el-GR" noProof="0"/>
              <a:t>Πέμπτου επιπέδου</a:t>
            </a:r>
          </a:p>
        </p:txBody>
      </p:sp>
      <p:sp>
        <p:nvSpPr>
          <p:cNvPr id="6" name="5 - Θέση υποσέλιδου"/>
          <p:cNvSpPr>
            <a:spLocks noGrp="1"/>
          </p:cNvSpPr>
          <p:nvPr>
            <p:ph type="ftr" sz="quarter" idx="4"/>
          </p:nvPr>
        </p:nvSpPr>
        <p:spPr>
          <a:xfrm>
            <a:off x="0" y="9264650"/>
            <a:ext cx="2889250" cy="487363"/>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l-GR"/>
          </a:p>
        </p:txBody>
      </p:sp>
      <p:sp>
        <p:nvSpPr>
          <p:cNvPr id="7" name="6 - Θέση αριθμού διαφάνειας"/>
          <p:cNvSpPr>
            <a:spLocks noGrp="1"/>
          </p:cNvSpPr>
          <p:nvPr>
            <p:ph type="sldNum" sz="quarter" idx="5"/>
          </p:nvPr>
        </p:nvSpPr>
        <p:spPr>
          <a:xfrm>
            <a:off x="3778250" y="9264650"/>
            <a:ext cx="2889250" cy="487363"/>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63A47928-F809-4943-A15C-44A192F96BC8}" type="slidenum">
              <a:rPr lang="el-GR" altLang="el-GR"/>
              <a:pPr/>
              <a:t>‹#›</a:t>
            </a:fld>
            <a:endParaRPr lang="el-GR" altLang="el-GR"/>
          </a:p>
        </p:txBody>
      </p:sp>
    </p:spTree>
    <p:extLst>
      <p:ext uri="{BB962C8B-B14F-4D97-AF65-F5344CB8AC3E}">
        <p14:creationId xmlns:p14="http://schemas.microsoft.com/office/powerpoint/2010/main" val="3934457829"/>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l-GR" altLang="el-GR" dirty="0"/>
              <a:t>Για το μάθημα «Πολιτική Παιδεία (Θεσμοί-Αρχές Δικαίου-</a:t>
            </a:r>
            <a:r>
              <a:rPr lang="el-GR" altLang="el-GR" dirty="0" err="1"/>
              <a:t>Οικονομιά</a:t>
            </a:r>
            <a:r>
              <a:rPr lang="el-GR" altLang="el-GR" dirty="0"/>
              <a:t>)» : οικονομία, κοινωνιολογία, πολ. Επιστήμες</a:t>
            </a:r>
          </a:p>
          <a:p>
            <a:endParaRPr lang="el-GR" altLang="el-GR" dirty="0"/>
          </a:p>
          <a:p>
            <a:r>
              <a:rPr lang="el-GR" altLang="el-GR" dirty="0"/>
              <a:t>Το μάθημα «Ερευνητική εργασία» είναι ανάθεση όλων των ειδικοτήτων με τα εξής χαρακτηριστικά: </a:t>
            </a:r>
          </a:p>
          <a:p>
            <a:pPr>
              <a:buFontTx/>
              <a:buChar char="-"/>
            </a:pPr>
            <a:r>
              <a:rPr lang="el-GR" altLang="el-GR" dirty="0"/>
              <a:t>4 δίωρα για τους τεχνολόγους</a:t>
            </a:r>
          </a:p>
          <a:p>
            <a:pPr>
              <a:buFontTx/>
              <a:buChar char="-"/>
            </a:pPr>
            <a:r>
              <a:rPr lang="el-GR" altLang="el-GR" dirty="0"/>
              <a:t> 1 δίωρο για τους ΠΕ02, Πε03, ΠΕ04</a:t>
            </a:r>
          </a:p>
          <a:p>
            <a:pPr>
              <a:buFontTx/>
              <a:buChar char="-"/>
            </a:pPr>
            <a:r>
              <a:rPr lang="el-GR" altLang="el-GR" dirty="0"/>
              <a:t>2 δίωρα για τις υπόλοιπες ειδικότητες</a:t>
            </a:r>
          </a:p>
        </p:txBody>
      </p:sp>
    </p:spTree>
    <p:extLst>
      <p:ext uri="{BB962C8B-B14F-4D97-AF65-F5344CB8AC3E}">
        <p14:creationId xmlns:p14="http://schemas.microsoft.com/office/powerpoint/2010/main" val="10663694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l-GR" altLang="el-GR"/>
              <a:t>Πολυτεχνικές κλπ σχολές: Μαθηματικά, Φυσική, Χημεία</a:t>
            </a:r>
          </a:p>
          <a:p>
            <a:endParaRPr lang="el-GR" altLang="el-GR"/>
          </a:p>
          <a:p>
            <a:r>
              <a:rPr lang="el-GR" altLang="el-GR"/>
              <a:t>Επιστήμες Υγείας: Φυσική, Χημεία, Βιολογία</a:t>
            </a:r>
          </a:p>
        </p:txBody>
      </p:sp>
    </p:spTree>
    <p:extLst>
      <p:ext uri="{BB962C8B-B14F-4D97-AF65-F5344CB8AC3E}">
        <p14:creationId xmlns:p14="http://schemas.microsoft.com/office/powerpoint/2010/main" val="33020643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l-GR" altLang="el-GR"/>
              <a:t>Πολυτεχνικές κλπ σχολές: Μαθηματικά, Φυσική, Χημεία</a:t>
            </a:r>
          </a:p>
          <a:p>
            <a:endParaRPr lang="el-GR" altLang="el-GR"/>
          </a:p>
          <a:p>
            <a:r>
              <a:rPr lang="el-GR" altLang="el-GR"/>
              <a:t>Επιστήμες Υγείας: Φυσική, Χημεία, Βιολογία</a:t>
            </a:r>
          </a:p>
        </p:txBody>
      </p:sp>
    </p:spTree>
    <p:extLst>
      <p:ext uri="{BB962C8B-B14F-4D97-AF65-F5344CB8AC3E}">
        <p14:creationId xmlns:p14="http://schemas.microsoft.com/office/powerpoint/2010/main" val="30321206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l-GR" altLang="el-GR"/>
              <a:t>Οικονομολόγοι: Μαθηματικά και στοιχεία στατιστικής, Οικονομία, Ιστορία</a:t>
            </a:r>
          </a:p>
          <a:p>
            <a:pPr eaLnBrk="1" hangingPunct="1">
              <a:spcBef>
                <a:spcPct val="0"/>
              </a:spcBef>
            </a:pPr>
            <a:r>
              <a:rPr lang="el-GR" altLang="el-GR"/>
              <a:t>Παιδαγωγικά: Μαθηματικά και στοιχεία στατιστικής, Ιστορία και Φυσικά</a:t>
            </a:r>
          </a:p>
          <a:p>
            <a:pPr eaLnBrk="1" hangingPunct="1">
              <a:spcBef>
                <a:spcPct val="0"/>
              </a:spcBef>
            </a:pPr>
            <a:r>
              <a:rPr lang="el-GR" altLang="el-GR"/>
              <a:t>Πολιτ. Και Κοιν. Επιστήμες: Μαθηματικά και στοιχεία στατιστικής, Ιστορία ή Οικονομία, Οργάνωση και λειτουργία της Πολιτείας</a:t>
            </a:r>
          </a:p>
        </p:txBody>
      </p:sp>
    </p:spTree>
    <p:extLst>
      <p:ext uri="{BB962C8B-B14F-4D97-AF65-F5344CB8AC3E}">
        <p14:creationId xmlns:p14="http://schemas.microsoft.com/office/powerpoint/2010/main" val="41369853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l-GR" dirty="0"/>
          </a:p>
          <a:p>
            <a:pPr eaLnBrk="1" hangingPunct="1">
              <a:spcBef>
                <a:spcPct val="0"/>
              </a:spcBef>
            </a:pPr>
            <a:endParaRPr lang="el-GR" altLang="el-GR" dirty="0"/>
          </a:p>
        </p:txBody>
      </p:sp>
    </p:spTree>
    <p:extLst>
      <p:ext uri="{BB962C8B-B14F-4D97-AF65-F5344CB8AC3E}">
        <p14:creationId xmlns:p14="http://schemas.microsoft.com/office/powerpoint/2010/main" val="33085169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l-GR" dirty="0"/>
          </a:p>
          <a:p>
            <a:pPr eaLnBrk="1" hangingPunct="1">
              <a:spcBef>
                <a:spcPct val="0"/>
              </a:spcBef>
            </a:pPr>
            <a:endParaRPr lang="el-GR" altLang="el-GR" dirty="0"/>
          </a:p>
        </p:txBody>
      </p:sp>
    </p:spTree>
    <p:extLst>
      <p:ext uri="{BB962C8B-B14F-4D97-AF65-F5344CB8AC3E}">
        <p14:creationId xmlns:p14="http://schemas.microsoft.com/office/powerpoint/2010/main" val="27701934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l-GR" altLang="el-GR" dirty="0"/>
          </a:p>
        </p:txBody>
      </p:sp>
    </p:spTree>
    <p:extLst>
      <p:ext uri="{BB962C8B-B14F-4D97-AF65-F5344CB8AC3E}">
        <p14:creationId xmlns:p14="http://schemas.microsoft.com/office/powerpoint/2010/main" val="23661685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l-GR" dirty="0"/>
          </a:p>
          <a:p>
            <a:pPr eaLnBrk="1" hangingPunct="1">
              <a:spcBef>
                <a:spcPct val="0"/>
              </a:spcBef>
            </a:pPr>
            <a:endParaRPr lang="el-GR" altLang="el-GR" dirty="0"/>
          </a:p>
        </p:txBody>
      </p:sp>
    </p:spTree>
    <p:extLst>
      <p:ext uri="{BB962C8B-B14F-4D97-AF65-F5344CB8AC3E}">
        <p14:creationId xmlns:p14="http://schemas.microsoft.com/office/powerpoint/2010/main" val="19649401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l-GR" dirty="0"/>
          </a:p>
          <a:p>
            <a:pPr eaLnBrk="1" hangingPunct="1">
              <a:spcBef>
                <a:spcPct val="0"/>
              </a:spcBef>
            </a:pPr>
            <a:r>
              <a:rPr lang="el-GR" b="0" i="0" dirty="0">
                <a:solidFill>
                  <a:srgbClr val="000000"/>
                </a:solidFill>
                <a:effectLst/>
                <a:latin typeface="Roboto" panose="02000000000000000000" pitchFamily="2" charset="0"/>
              </a:rPr>
              <a:t>Για παράδειγμα, το τμήμα Μαθηματικών, μπορεί να επιλέξει αυξημένο συντελεστή βαρύτητας για τα μαθηματικά, σε σχέση με τα υπόλοιπα εξεταζόμενα μαθήματα, για τα οποία θα πρέπει να ορίσει και σε αυτά χαμηλότερο συντελεστή σε ποσοστό. Δηλαδή για την εισαγωγή του στο τμήμα Μαθηματικών ο υποψήφιος πρέπει να έχει υψηλές επιδόσεις στα Μαθηματικά, καθώς αν η βαθμολογία του είναι χαμηλή, ο μέσος όρος του πέφτει.</a:t>
            </a:r>
            <a:endParaRPr lang="el-GR" altLang="el-GR" dirty="0"/>
          </a:p>
        </p:txBody>
      </p:sp>
    </p:spTree>
    <p:extLst>
      <p:ext uri="{BB962C8B-B14F-4D97-AF65-F5344CB8AC3E}">
        <p14:creationId xmlns:p14="http://schemas.microsoft.com/office/powerpoint/2010/main" val="6932191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l-GR" dirty="0"/>
          </a:p>
          <a:p>
            <a:pPr eaLnBrk="1" hangingPunct="1">
              <a:spcBef>
                <a:spcPct val="0"/>
              </a:spcBef>
            </a:pPr>
            <a:r>
              <a:rPr lang="el-GR" b="0" i="0" dirty="0">
                <a:solidFill>
                  <a:srgbClr val="000000"/>
                </a:solidFill>
                <a:effectLst/>
                <a:latin typeface="Roboto" panose="02000000000000000000" pitchFamily="2" charset="0"/>
              </a:rPr>
              <a:t>Για παράδειγμα, το τμήμα Μαθηματικών, μπορεί να επιλέξει αυξημένο συντελεστή βαρύτητας για τα μαθηματικά, σε σχέση με τα υπόλοιπα εξεταζόμενα μαθήματα, για τα οποία θα πρέπει να ορίσει και σε αυτά χαμηλότερο συντελεστή σε ποσοστό. Δηλαδή για την εισαγωγή του στο τμήμα Μαθηματικών ο υποψήφιος πρέπει να έχει υψηλές επιδόσεις στα Μαθηματικά, καθώς αν η βαθμολογία του είναι χαμηλή, ο μέσος όρος του πέφτει.</a:t>
            </a:r>
            <a:endParaRPr lang="el-GR" altLang="el-GR" dirty="0"/>
          </a:p>
        </p:txBody>
      </p:sp>
    </p:spTree>
    <p:extLst>
      <p:ext uri="{BB962C8B-B14F-4D97-AF65-F5344CB8AC3E}">
        <p14:creationId xmlns:p14="http://schemas.microsoft.com/office/powerpoint/2010/main" val="24161253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Tree>
    <p:extLst>
      <p:ext uri="{BB962C8B-B14F-4D97-AF65-F5344CB8AC3E}">
        <p14:creationId xmlns:p14="http://schemas.microsoft.com/office/powerpoint/2010/main" val="1305404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eaLnBrk="1" hangingPunct="1">
              <a:spcBef>
                <a:spcPct val="0"/>
              </a:spcBef>
            </a:pPr>
            <a:r>
              <a:rPr lang="el-GR" altLang="el-GR" b="1"/>
              <a:t> </a:t>
            </a:r>
            <a:endParaRPr lang="el-GR" altLang="el-GR"/>
          </a:p>
        </p:txBody>
      </p:sp>
    </p:spTree>
    <p:extLst>
      <p:ext uri="{BB962C8B-B14F-4D97-AF65-F5344CB8AC3E}">
        <p14:creationId xmlns:p14="http://schemas.microsoft.com/office/powerpoint/2010/main" val="19511523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Tree>
    <p:extLst>
      <p:ext uri="{BB962C8B-B14F-4D97-AF65-F5344CB8AC3E}">
        <p14:creationId xmlns:p14="http://schemas.microsoft.com/office/powerpoint/2010/main" val="14572025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Tree>
    <p:extLst>
      <p:ext uri="{BB962C8B-B14F-4D97-AF65-F5344CB8AC3E}">
        <p14:creationId xmlns:p14="http://schemas.microsoft.com/office/powerpoint/2010/main" val="20974252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Tree>
    <p:extLst>
      <p:ext uri="{BB962C8B-B14F-4D97-AF65-F5344CB8AC3E}">
        <p14:creationId xmlns:p14="http://schemas.microsoft.com/office/powerpoint/2010/main" val="26682889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9471DA-14A7-1ABE-FCB8-93D5EAFC29AE}"/>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B326A70C-F0AB-D45A-55F0-53DF27A36331}"/>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A8EF140D-5B0B-F37B-334A-076CDB34A6C3}"/>
              </a:ext>
            </a:extLst>
          </p:cNvPr>
          <p:cNvSpPr>
            <a:spLocks noGrp="1"/>
          </p:cNvSpPr>
          <p:nvPr>
            <p:ph type="body" idx="1"/>
          </p:nvPr>
        </p:nvSpPr>
        <p:spPr/>
        <p:txBody>
          <a:bodyPr/>
          <a:lstStyle/>
          <a:p>
            <a:endParaRPr lang="el-GR" dirty="0"/>
          </a:p>
        </p:txBody>
      </p:sp>
    </p:spTree>
    <p:extLst>
      <p:ext uri="{BB962C8B-B14F-4D97-AF65-F5344CB8AC3E}">
        <p14:creationId xmlns:p14="http://schemas.microsoft.com/office/powerpoint/2010/main" val="10014093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730AC7-88AA-8EAF-7D95-C5C2031A9E93}"/>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52BB4243-7091-8018-A481-77BE3E1866C6}"/>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402E0CE3-A753-5587-1CFD-E7BF37593AE1}"/>
              </a:ext>
            </a:extLst>
          </p:cNvPr>
          <p:cNvSpPr>
            <a:spLocks noGrp="1"/>
          </p:cNvSpPr>
          <p:nvPr>
            <p:ph type="body" idx="1"/>
          </p:nvPr>
        </p:nvSpPr>
        <p:spPr/>
        <p:txBody>
          <a:bodyPr/>
          <a:lstStyle/>
          <a:p>
            <a:endParaRPr lang="el-GR" dirty="0"/>
          </a:p>
        </p:txBody>
      </p:sp>
    </p:spTree>
    <p:extLst>
      <p:ext uri="{BB962C8B-B14F-4D97-AF65-F5344CB8AC3E}">
        <p14:creationId xmlns:p14="http://schemas.microsoft.com/office/powerpoint/2010/main" val="26842811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Tree>
    <p:extLst>
      <p:ext uri="{BB962C8B-B14F-4D97-AF65-F5344CB8AC3E}">
        <p14:creationId xmlns:p14="http://schemas.microsoft.com/office/powerpoint/2010/main" val="10859105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Tree>
    <p:extLst>
      <p:ext uri="{BB962C8B-B14F-4D97-AF65-F5344CB8AC3E}">
        <p14:creationId xmlns:p14="http://schemas.microsoft.com/office/powerpoint/2010/main" val="14807190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Tree>
    <p:extLst>
      <p:ext uri="{BB962C8B-B14F-4D97-AF65-F5344CB8AC3E}">
        <p14:creationId xmlns:p14="http://schemas.microsoft.com/office/powerpoint/2010/main" val="202320722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Tree>
    <p:extLst>
      <p:ext uri="{BB962C8B-B14F-4D97-AF65-F5344CB8AC3E}">
        <p14:creationId xmlns:p14="http://schemas.microsoft.com/office/powerpoint/2010/main" val="6271812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l-GR" dirty="0"/>
          </a:p>
          <a:p>
            <a:pPr eaLnBrk="1" hangingPunct="1">
              <a:spcBef>
                <a:spcPct val="0"/>
              </a:spcBef>
            </a:pPr>
            <a:r>
              <a:rPr lang="el-GR" altLang="el-GR" dirty="0"/>
              <a:t>Το μάθημα «Φιλοσοφία»: φιλόλογοι</a:t>
            </a:r>
          </a:p>
        </p:txBody>
      </p:sp>
    </p:spTree>
    <p:extLst>
      <p:ext uri="{BB962C8B-B14F-4D97-AF65-F5344CB8AC3E}">
        <p14:creationId xmlns:p14="http://schemas.microsoft.com/office/powerpoint/2010/main" val="12125976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l-GR" dirty="0"/>
          </a:p>
        </p:txBody>
      </p:sp>
    </p:spTree>
    <p:extLst>
      <p:ext uri="{BB962C8B-B14F-4D97-AF65-F5344CB8AC3E}">
        <p14:creationId xmlns:p14="http://schemas.microsoft.com/office/powerpoint/2010/main" val="24189090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l-GR" dirty="0"/>
          </a:p>
          <a:p>
            <a:pPr eaLnBrk="1" hangingPunct="1">
              <a:spcBef>
                <a:spcPct val="0"/>
              </a:spcBef>
            </a:pPr>
            <a:endParaRPr lang="el-GR" altLang="el-GR" dirty="0"/>
          </a:p>
        </p:txBody>
      </p:sp>
    </p:spTree>
    <p:extLst>
      <p:ext uri="{BB962C8B-B14F-4D97-AF65-F5344CB8AC3E}">
        <p14:creationId xmlns:p14="http://schemas.microsoft.com/office/powerpoint/2010/main" val="19117203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l-GR" dirty="0"/>
          </a:p>
          <a:p>
            <a:pPr eaLnBrk="1" hangingPunct="1">
              <a:spcBef>
                <a:spcPct val="0"/>
              </a:spcBef>
            </a:pPr>
            <a:endParaRPr lang="el-GR" altLang="el-GR" dirty="0"/>
          </a:p>
        </p:txBody>
      </p:sp>
    </p:spTree>
    <p:extLst>
      <p:ext uri="{BB962C8B-B14F-4D97-AF65-F5344CB8AC3E}">
        <p14:creationId xmlns:p14="http://schemas.microsoft.com/office/powerpoint/2010/main" val="19492935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l-GR" dirty="0"/>
          </a:p>
          <a:p>
            <a:pPr eaLnBrk="1" hangingPunct="1">
              <a:spcBef>
                <a:spcPct val="0"/>
              </a:spcBef>
            </a:pPr>
            <a:endParaRPr lang="el-GR" altLang="el-GR" dirty="0"/>
          </a:p>
        </p:txBody>
      </p:sp>
    </p:spTree>
    <p:extLst>
      <p:ext uri="{BB962C8B-B14F-4D97-AF65-F5344CB8AC3E}">
        <p14:creationId xmlns:p14="http://schemas.microsoft.com/office/powerpoint/2010/main" val="2365459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l-GR" dirty="0"/>
          </a:p>
          <a:p>
            <a:pPr eaLnBrk="1" hangingPunct="1">
              <a:spcBef>
                <a:spcPct val="0"/>
              </a:spcBef>
            </a:pPr>
            <a:endParaRPr lang="el-GR" altLang="el-GR" dirty="0"/>
          </a:p>
        </p:txBody>
      </p:sp>
    </p:spTree>
    <p:extLst>
      <p:ext uri="{BB962C8B-B14F-4D97-AF65-F5344CB8AC3E}">
        <p14:creationId xmlns:p14="http://schemas.microsoft.com/office/powerpoint/2010/main" val="4432200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l-GR" altLang="el-GR" b="1"/>
          </a:p>
        </p:txBody>
      </p:sp>
    </p:spTree>
    <p:extLst>
      <p:ext uri="{BB962C8B-B14F-4D97-AF65-F5344CB8AC3E}">
        <p14:creationId xmlns:p14="http://schemas.microsoft.com/office/powerpoint/2010/main" val="10533179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a:t>Kλικ για επεξεργασία του τίτλου</a:t>
            </a: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p>
        </p:txBody>
      </p:sp>
      <p:sp>
        <p:nvSpPr>
          <p:cNvPr id="4" name="3 - Θέση ημερομηνίας"/>
          <p:cNvSpPr>
            <a:spLocks noGrp="1"/>
          </p:cNvSpPr>
          <p:nvPr>
            <p:ph type="dt" sz="half" idx="10"/>
          </p:nvPr>
        </p:nvSpPr>
        <p:spPr/>
        <p:txBody>
          <a:bodyPr/>
          <a:lstStyle>
            <a:lvl1pPr>
              <a:defRPr/>
            </a:lvl1pPr>
          </a:lstStyle>
          <a:p>
            <a:pPr>
              <a:defRPr/>
            </a:pPr>
            <a:fld id="{A8241C6A-2C7A-4788-B883-FBD0A0984FD5}" type="datetime1">
              <a:rPr lang="el-GR"/>
              <a:pPr>
                <a:defRPr/>
              </a:pPr>
              <a:t>20/10/2025</a:t>
            </a:fld>
            <a:endParaRPr lang="el-GR"/>
          </a:p>
        </p:txBody>
      </p:sp>
      <p:sp>
        <p:nvSpPr>
          <p:cNvPr id="5" name="4 - Θέση υποσέλιδου"/>
          <p:cNvSpPr>
            <a:spLocks noGrp="1"/>
          </p:cNvSpPr>
          <p:nvPr>
            <p:ph type="ftr" sz="quarter" idx="11"/>
          </p:nvPr>
        </p:nvSpPr>
        <p:spPr/>
        <p:txBody>
          <a:bodyPr/>
          <a:lstStyle>
            <a:lvl1pPr>
              <a:defRPr/>
            </a:lvl1pPr>
          </a:lstStyle>
          <a:p>
            <a:pPr>
              <a:defRPr/>
            </a:pPr>
            <a:endParaRPr lang="el-GR"/>
          </a:p>
        </p:txBody>
      </p:sp>
      <p:sp>
        <p:nvSpPr>
          <p:cNvPr id="6" name="5 - Θέση αριθμού διαφάνειας"/>
          <p:cNvSpPr>
            <a:spLocks noGrp="1"/>
          </p:cNvSpPr>
          <p:nvPr>
            <p:ph type="sldNum" sz="quarter" idx="12"/>
          </p:nvPr>
        </p:nvSpPr>
        <p:spPr/>
        <p:txBody>
          <a:bodyPr/>
          <a:lstStyle>
            <a:lvl1pPr>
              <a:defRPr/>
            </a:lvl1pPr>
          </a:lstStyle>
          <a:p>
            <a:fld id="{5990FB78-5DF5-4701-B3AC-DD0BBF39BF44}" type="slidenum">
              <a:rPr lang="el-GR" altLang="el-GR"/>
              <a:pPr/>
              <a:t>‹#›</a:t>
            </a:fld>
            <a:endParaRPr lang="el-GR" altLang="el-GR"/>
          </a:p>
        </p:txBody>
      </p:sp>
    </p:spTree>
    <p:extLst>
      <p:ext uri="{BB962C8B-B14F-4D97-AF65-F5344CB8AC3E}">
        <p14:creationId xmlns:p14="http://schemas.microsoft.com/office/powerpoint/2010/main" val="15806064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κατακόρυφου κειμένου"/>
          <p:cNvSpPr>
            <a:spLocks noGrp="1"/>
          </p:cNvSpPr>
          <p:nvPr>
            <p:ph type="body" orient="vert" idx="1"/>
          </p:nvPr>
        </p:nvSpPr>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lvl1pPr>
              <a:defRPr/>
            </a:lvl1pPr>
          </a:lstStyle>
          <a:p>
            <a:pPr>
              <a:defRPr/>
            </a:pPr>
            <a:fld id="{E1E3B6B5-3006-44FC-B735-8724C0C673CA}" type="datetime1">
              <a:rPr lang="el-GR"/>
              <a:pPr>
                <a:defRPr/>
              </a:pPr>
              <a:t>20/10/2025</a:t>
            </a:fld>
            <a:endParaRPr lang="el-GR"/>
          </a:p>
        </p:txBody>
      </p:sp>
      <p:sp>
        <p:nvSpPr>
          <p:cNvPr id="5" name="4 - Θέση υποσέλιδου"/>
          <p:cNvSpPr>
            <a:spLocks noGrp="1"/>
          </p:cNvSpPr>
          <p:nvPr>
            <p:ph type="ftr" sz="quarter" idx="11"/>
          </p:nvPr>
        </p:nvSpPr>
        <p:spPr/>
        <p:txBody>
          <a:bodyPr/>
          <a:lstStyle>
            <a:lvl1pPr>
              <a:defRPr/>
            </a:lvl1pPr>
          </a:lstStyle>
          <a:p>
            <a:pPr>
              <a:defRPr/>
            </a:pPr>
            <a:endParaRPr lang="el-GR"/>
          </a:p>
        </p:txBody>
      </p:sp>
      <p:sp>
        <p:nvSpPr>
          <p:cNvPr id="6" name="5 - Θέση αριθμού διαφάνειας"/>
          <p:cNvSpPr>
            <a:spLocks noGrp="1"/>
          </p:cNvSpPr>
          <p:nvPr>
            <p:ph type="sldNum" sz="quarter" idx="12"/>
          </p:nvPr>
        </p:nvSpPr>
        <p:spPr/>
        <p:txBody>
          <a:bodyPr/>
          <a:lstStyle>
            <a:lvl1pPr>
              <a:defRPr/>
            </a:lvl1pPr>
          </a:lstStyle>
          <a:p>
            <a:fld id="{ACACFC99-32F6-4DA6-A33A-BC14D6F6FCAD}" type="slidenum">
              <a:rPr lang="el-GR" altLang="el-GR"/>
              <a:pPr/>
              <a:t>‹#›</a:t>
            </a:fld>
            <a:endParaRPr lang="el-GR" altLang="el-GR"/>
          </a:p>
        </p:txBody>
      </p:sp>
    </p:spTree>
    <p:extLst>
      <p:ext uri="{BB962C8B-B14F-4D97-AF65-F5344CB8AC3E}">
        <p14:creationId xmlns:p14="http://schemas.microsoft.com/office/powerpoint/2010/main" val="12556869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a:t>Kλικ για επεξεργασία του τίτλου</a:t>
            </a: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lvl1pPr>
              <a:defRPr/>
            </a:lvl1pPr>
          </a:lstStyle>
          <a:p>
            <a:pPr>
              <a:defRPr/>
            </a:pPr>
            <a:fld id="{6FE1DBDE-2EE6-4086-AF1F-B2BE19579F4F}" type="datetime1">
              <a:rPr lang="el-GR"/>
              <a:pPr>
                <a:defRPr/>
              </a:pPr>
              <a:t>20/10/2025</a:t>
            </a:fld>
            <a:endParaRPr lang="el-GR"/>
          </a:p>
        </p:txBody>
      </p:sp>
      <p:sp>
        <p:nvSpPr>
          <p:cNvPr id="5" name="4 - Θέση υποσέλιδου"/>
          <p:cNvSpPr>
            <a:spLocks noGrp="1"/>
          </p:cNvSpPr>
          <p:nvPr>
            <p:ph type="ftr" sz="quarter" idx="11"/>
          </p:nvPr>
        </p:nvSpPr>
        <p:spPr/>
        <p:txBody>
          <a:bodyPr/>
          <a:lstStyle>
            <a:lvl1pPr>
              <a:defRPr/>
            </a:lvl1pPr>
          </a:lstStyle>
          <a:p>
            <a:pPr>
              <a:defRPr/>
            </a:pPr>
            <a:endParaRPr lang="el-GR"/>
          </a:p>
        </p:txBody>
      </p:sp>
      <p:sp>
        <p:nvSpPr>
          <p:cNvPr id="6" name="5 - Θέση αριθμού διαφάνειας"/>
          <p:cNvSpPr>
            <a:spLocks noGrp="1"/>
          </p:cNvSpPr>
          <p:nvPr>
            <p:ph type="sldNum" sz="quarter" idx="12"/>
          </p:nvPr>
        </p:nvSpPr>
        <p:spPr/>
        <p:txBody>
          <a:bodyPr/>
          <a:lstStyle>
            <a:lvl1pPr>
              <a:defRPr/>
            </a:lvl1pPr>
          </a:lstStyle>
          <a:p>
            <a:fld id="{1600E153-8F26-4DB7-B0B3-0C289F94DACA}" type="slidenum">
              <a:rPr lang="el-GR" altLang="el-GR"/>
              <a:pPr/>
              <a:t>‹#›</a:t>
            </a:fld>
            <a:endParaRPr lang="el-GR" altLang="el-GR"/>
          </a:p>
        </p:txBody>
      </p:sp>
    </p:spTree>
    <p:extLst>
      <p:ext uri="{BB962C8B-B14F-4D97-AF65-F5344CB8AC3E}">
        <p14:creationId xmlns:p14="http://schemas.microsoft.com/office/powerpoint/2010/main" val="22107799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idx="1"/>
          </p:nvPr>
        </p:nvSpPr>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lvl1pPr>
              <a:defRPr/>
            </a:lvl1pPr>
          </a:lstStyle>
          <a:p>
            <a:pPr>
              <a:defRPr/>
            </a:pPr>
            <a:fld id="{DB1C4EB8-2D5A-4BB4-B298-04DAA348A0E9}" type="datetime1">
              <a:rPr lang="el-GR"/>
              <a:pPr>
                <a:defRPr/>
              </a:pPr>
              <a:t>20/10/2025</a:t>
            </a:fld>
            <a:endParaRPr lang="el-GR"/>
          </a:p>
        </p:txBody>
      </p:sp>
      <p:sp>
        <p:nvSpPr>
          <p:cNvPr id="5" name="4 - Θέση υποσέλιδου"/>
          <p:cNvSpPr>
            <a:spLocks noGrp="1"/>
          </p:cNvSpPr>
          <p:nvPr>
            <p:ph type="ftr" sz="quarter" idx="11"/>
          </p:nvPr>
        </p:nvSpPr>
        <p:spPr/>
        <p:txBody>
          <a:bodyPr/>
          <a:lstStyle>
            <a:lvl1pPr>
              <a:defRPr/>
            </a:lvl1pPr>
          </a:lstStyle>
          <a:p>
            <a:pPr>
              <a:defRPr/>
            </a:pPr>
            <a:endParaRPr lang="el-GR"/>
          </a:p>
        </p:txBody>
      </p:sp>
      <p:sp>
        <p:nvSpPr>
          <p:cNvPr id="6" name="5 - Θέση αριθμού διαφάνειας"/>
          <p:cNvSpPr>
            <a:spLocks noGrp="1"/>
          </p:cNvSpPr>
          <p:nvPr>
            <p:ph type="sldNum" sz="quarter" idx="12"/>
          </p:nvPr>
        </p:nvSpPr>
        <p:spPr/>
        <p:txBody>
          <a:bodyPr/>
          <a:lstStyle>
            <a:lvl1pPr>
              <a:defRPr/>
            </a:lvl1pPr>
          </a:lstStyle>
          <a:p>
            <a:fld id="{A1CA7260-09CE-472D-B654-FBFBC2937557}" type="slidenum">
              <a:rPr lang="el-GR" altLang="el-GR"/>
              <a:pPr/>
              <a:t>‹#›</a:t>
            </a:fld>
            <a:endParaRPr lang="el-GR" altLang="el-GR"/>
          </a:p>
        </p:txBody>
      </p:sp>
    </p:spTree>
    <p:extLst>
      <p:ext uri="{BB962C8B-B14F-4D97-AF65-F5344CB8AC3E}">
        <p14:creationId xmlns:p14="http://schemas.microsoft.com/office/powerpoint/2010/main" val="15826062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a:t>Kλικ για επεξεργασία του τίτλου</a:t>
            </a: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lvl1pPr>
              <a:defRPr/>
            </a:lvl1pPr>
          </a:lstStyle>
          <a:p>
            <a:pPr>
              <a:defRPr/>
            </a:pPr>
            <a:fld id="{EE53D801-A9DD-40AC-A5D4-6ACBF33D5D2F}" type="datetime1">
              <a:rPr lang="el-GR"/>
              <a:pPr>
                <a:defRPr/>
              </a:pPr>
              <a:t>20/10/2025</a:t>
            </a:fld>
            <a:endParaRPr lang="el-GR"/>
          </a:p>
        </p:txBody>
      </p:sp>
      <p:sp>
        <p:nvSpPr>
          <p:cNvPr id="5" name="4 - Θέση υποσέλιδου"/>
          <p:cNvSpPr>
            <a:spLocks noGrp="1"/>
          </p:cNvSpPr>
          <p:nvPr>
            <p:ph type="ftr" sz="quarter" idx="11"/>
          </p:nvPr>
        </p:nvSpPr>
        <p:spPr/>
        <p:txBody>
          <a:bodyPr/>
          <a:lstStyle>
            <a:lvl1pPr>
              <a:defRPr/>
            </a:lvl1pPr>
          </a:lstStyle>
          <a:p>
            <a:pPr>
              <a:defRPr/>
            </a:pPr>
            <a:endParaRPr lang="el-GR"/>
          </a:p>
        </p:txBody>
      </p:sp>
      <p:sp>
        <p:nvSpPr>
          <p:cNvPr id="6" name="5 - Θέση αριθμού διαφάνειας"/>
          <p:cNvSpPr>
            <a:spLocks noGrp="1"/>
          </p:cNvSpPr>
          <p:nvPr>
            <p:ph type="sldNum" sz="quarter" idx="12"/>
          </p:nvPr>
        </p:nvSpPr>
        <p:spPr/>
        <p:txBody>
          <a:bodyPr/>
          <a:lstStyle>
            <a:lvl1pPr>
              <a:defRPr/>
            </a:lvl1pPr>
          </a:lstStyle>
          <a:p>
            <a:fld id="{8C9E4563-5133-4A5E-A940-0BF91830A145}" type="slidenum">
              <a:rPr lang="el-GR" altLang="el-GR"/>
              <a:pPr/>
              <a:t>‹#›</a:t>
            </a:fld>
            <a:endParaRPr lang="el-GR" altLang="el-GR"/>
          </a:p>
        </p:txBody>
      </p:sp>
    </p:spTree>
    <p:extLst>
      <p:ext uri="{BB962C8B-B14F-4D97-AF65-F5344CB8AC3E}">
        <p14:creationId xmlns:p14="http://schemas.microsoft.com/office/powerpoint/2010/main" val="22809264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3 - Θέση ημερομηνίας"/>
          <p:cNvSpPr>
            <a:spLocks noGrp="1"/>
          </p:cNvSpPr>
          <p:nvPr>
            <p:ph type="dt" sz="half" idx="10"/>
          </p:nvPr>
        </p:nvSpPr>
        <p:spPr/>
        <p:txBody>
          <a:bodyPr/>
          <a:lstStyle>
            <a:lvl1pPr>
              <a:defRPr/>
            </a:lvl1pPr>
          </a:lstStyle>
          <a:p>
            <a:pPr>
              <a:defRPr/>
            </a:pPr>
            <a:fld id="{D360E149-EC7A-4A96-8561-B09F319A8237}" type="datetime1">
              <a:rPr lang="el-GR"/>
              <a:pPr>
                <a:defRPr/>
              </a:pPr>
              <a:t>20/10/2025</a:t>
            </a:fld>
            <a:endParaRPr lang="el-GR"/>
          </a:p>
        </p:txBody>
      </p:sp>
      <p:sp>
        <p:nvSpPr>
          <p:cNvPr id="6" name="4 - Θέση υποσέλιδου"/>
          <p:cNvSpPr>
            <a:spLocks noGrp="1"/>
          </p:cNvSpPr>
          <p:nvPr>
            <p:ph type="ftr" sz="quarter" idx="11"/>
          </p:nvPr>
        </p:nvSpPr>
        <p:spPr/>
        <p:txBody>
          <a:bodyPr/>
          <a:lstStyle>
            <a:lvl1pPr>
              <a:defRPr/>
            </a:lvl1pPr>
          </a:lstStyle>
          <a:p>
            <a:pPr>
              <a:defRPr/>
            </a:pPr>
            <a:endParaRPr lang="el-GR"/>
          </a:p>
        </p:txBody>
      </p:sp>
      <p:sp>
        <p:nvSpPr>
          <p:cNvPr id="7" name="5 - Θέση αριθμού διαφάνειας"/>
          <p:cNvSpPr>
            <a:spLocks noGrp="1"/>
          </p:cNvSpPr>
          <p:nvPr>
            <p:ph type="sldNum" sz="quarter" idx="12"/>
          </p:nvPr>
        </p:nvSpPr>
        <p:spPr/>
        <p:txBody>
          <a:bodyPr/>
          <a:lstStyle>
            <a:lvl1pPr>
              <a:defRPr/>
            </a:lvl1pPr>
          </a:lstStyle>
          <a:p>
            <a:fld id="{1DA0C21F-AC62-48C6-A7A8-63E10F4C05DC}" type="slidenum">
              <a:rPr lang="el-GR" altLang="el-GR"/>
              <a:pPr/>
              <a:t>‹#›</a:t>
            </a:fld>
            <a:endParaRPr lang="el-GR" altLang="el-GR"/>
          </a:p>
        </p:txBody>
      </p:sp>
    </p:spTree>
    <p:extLst>
      <p:ext uri="{BB962C8B-B14F-4D97-AF65-F5344CB8AC3E}">
        <p14:creationId xmlns:p14="http://schemas.microsoft.com/office/powerpoint/2010/main" val="39054657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a:t>Kλικ για επεξεργασία του τίτλου</a:t>
            </a: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3 - Θέση ημερομηνίας"/>
          <p:cNvSpPr>
            <a:spLocks noGrp="1"/>
          </p:cNvSpPr>
          <p:nvPr>
            <p:ph type="dt" sz="half" idx="10"/>
          </p:nvPr>
        </p:nvSpPr>
        <p:spPr/>
        <p:txBody>
          <a:bodyPr/>
          <a:lstStyle>
            <a:lvl1pPr>
              <a:defRPr/>
            </a:lvl1pPr>
          </a:lstStyle>
          <a:p>
            <a:pPr>
              <a:defRPr/>
            </a:pPr>
            <a:fld id="{F1A73332-D78A-4995-8F21-6B0CF71C7DC5}" type="datetime1">
              <a:rPr lang="el-GR"/>
              <a:pPr>
                <a:defRPr/>
              </a:pPr>
              <a:t>20/10/2025</a:t>
            </a:fld>
            <a:endParaRPr lang="el-GR"/>
          </a:p>
        </p:txBody>
      </p:sp>
      <p:sp>
        <p:nvSpPr>
          <p:cNvPr id="8" name="4 - Θέση υποσέλιδου"/>
          <p:cNvSpPr>
            <a:spLocks noGrp="1"/>
          </p:cNvSpPr>
          <p:nvPr>
            <p:ph type="ftr" sz="quarter" idx="11"/>
          </p:nvPr>
        </p:nvSpPr>
        <p:spPr/>
        <p:txBody>
          <a:bodyPr/>
          <a:lstStyle>
            <a:lvl1pPr>
              <a:defRPr/>
            </a:lvl1pPr>
          </a:lstStyle>
          <a:p>
            <a:pPr>
              <a:defRPr/>
            </a:pPr>
            <a:endParaRPr lang="el-GR"/>
          </a:p>
        </p:txBody>
      </p:sp>
      <p:sp>
        <p:nvSpPr>
          <p:cNvPr id="9" name="5 - Θέση αριθμού διαφάνειας"/>
          <p:cNvSpPr>
            <a:spLocks noGrp="1"/>
          </p:cNvSpPr>
          <p:nvPr>
            <p:ph type="sldNum" sz="quarter" idx="12"/>
          </p:nvPr>
        </p:nvSpPr>
        <p:spPr/>
        <p:txBody>
          <a:bodyPr/>
          <a:lstStyle>
            <a:lvl1pPr>
              <a:defRPr/>
            </a:lvl1pPr>
          </a:lstStyle>
          <a:p>
            <a:fld id="{AC777788-999D-460E-9817-1B33B5CAF476}" type="slidenum">
              <a:rPr lang="el-GR" altLang="el-GR"/>
              <a:pPr/>
              <a:t>‹#›</a:t>
            </a:fld>
            <a:endParaRPr lang="el-GR" altLang="el-GR"/>
          </a:p>
        </p:txBody>
      </p:sp>
    </p:spTree>
    <p:extLst>
      <p:ext uri="{BB962C8B-B14F-4D97-AF65-F5344CB8AC3E}">
        <p14:creationId xmlns:p14="http://schemas.microsoft.com/office/powerpoint/2010/main" val="22050817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3 - Θέση ημερομηνίας"/>
          <p:cNvSpPr>
            <a:spLocks noGrp="1"/>
          </p:cNvSpPr>
          <p:nvPr>
            <p:ph type="dt" sz="half" idx="10"/>
          </p:nvPr>
        </p:nvSpPr>
        <p:spPr/>
        <p:txBody>
          <a:bodyPr/>
          <a:lstStyle>
            <a:lvl1pPr>
              <a:defRPr/>
            </a:lvl1pPr>
          </a:lstStyle>
          <a:p>
            <a:pPr>
              <a:defRPr/>
            </a:pPr>
            <a:fld id="{6B043957-DE1D-40FA-99A1-14249ED30D21}" type="datetime1">
              <a:rPr lang="el-GR"/>
              <a:pPr>
                <a:defRPr/>
              </a:pPr>
              <a:t>20/10/2025</a:t>
            </a:fld>
            <a:endParaRPr lang="el-GR"/>
          </a:p>
        </p:txBody>
      </p:sp>
      <p:sp>
        <p:nvSpPr>
          <p:cNvPr id="4" name="4 - Θέση υποσέλιδου"/>
          <p:cNvSpPr>
            <a:spLocks noGrp="1"/>
          </p:cNvSpPr>
          <p:nvPr>
            <p:ph type="ftr" sz="quarter" idx="11"/>
          </p:nvPr>
        </p:nvSpPr>
        <p:spPr/>
        <p:txBody>
          <a:bodyPr/>
          <a:lstStyle>
            <a:lvl1pPr>
              <a:defRPr/>
            </a:lvl1pPr>
          </a:lstStyle>
          <a:p>
            <a:pPr>
              <a:defRPr/>
            </a:pPr>
            <a:endParaRPr lang="el-GR"/>
          </a:p>
        </p:txBody>
      </p:sp>
      <p:sp>
        <p:nvSpPr>
          <p:cNvPr id="5" name="5 - Θέση αριθμού διαφάνειας"/>
          <p:cNvSpPr>
            <a:spLocks noGrp="1"/>
          </p:cNvSpPr>
          <p:nvPr>
            <p:ph type="sldNum" sz="quarter" idx="12"/>
          </p:nvPr>
        </p:nvSpPr>
        <p:spPr/>
        <p:txBody>
          <a:bodyPr/>
          <a:lstStyle>
            <a:lvl1pPr>
              <a:defRPr/>
            </a:lvl1pPr>
          </a:lstStyle>
          <a:p>
            <a:fld id="{7149BD00-7C0E-4B8E-B5CF-F3350FB733AB}" type="slidenum">
              <a:rPr lang="el-GR" altLang="el-GR"/>
              <a:pPr/>
              <a:t>‹#›</a:t>
            </a:fld>
            <a:endParaRPr lang="el-GR" altLang="el-GR"/>
          </a:p>
        </p:txBody>
      </p:sp>
    </p:spTree>
    <p:extLst>
      <p:ext uri="{BB962C8B-B14F-4D97-AF65-F5344CB8AC3E}">
        <p14:creationId xmlns:p14="http://schemas.microsoft.com/office/powerpoint/2010/main" val="33982561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3 - Θέση ημερομηνίας"/>
          <p:cNvSpPr>
            <a:spLocks noGrp="1"/>
          </p:cNvSpPr>
          <p:nvPr>
            <p:ph type="dt" sz="half" idx="10"/>
          </p:nvPr>
        </p:nvSpPr>
        <p:spPr/>
        <p:txBody>
          <a:bodyPr/>
          <a:lstStyle>
            <a:lvl1pPr>
              <a:defRPr/>
            </a:lvl1pPr>
          </a:lstStyle>
          <a:p>
            <a:pPr>
              <a:defRPr/>
            </a:pPr>
            <a:fld id="{348D9A96-0FF7-4C62-90FB-57751C426E77}" type="datetime1">
              <a:rPr lang="el-GR"/>
              <a:pPr>
                <a:defRPr/>
              </a:pPr>
              <a:t>20/10/2025</a:t>
            </a:fld>
            <a:endParaRPr lang="el-GR"/>
          </a:p>
        </p:txBody>
      </p:sp>
      <p:sp>
        <p:nvSpPr>
          <p:cNvPr id="3" name="4 - Θέση υποσέλιδου"/>
          <p:cNvSpPr>
            <a:spLocks noGrp="1"/>
          </p:cNvSpPr>
          <p:nvPr>
            <p:ph type="ftr" sz="quarter" idx="11"/>
          </p:nvPr>
        </p:nvSpPr>
        <p:spPr/>
        <p:txBody>
          <a:bodyPr/>
          <a:lstStyle>
            <a:lvl1pPr>
              <a:defRPr/>
            </a:lvl1pPr>
          </a:lstStyle>
          <a:p>
            <a:pPr>
              <a:defRPr/>
            </a:pPr>
            <a:endParaRPr lang="el-GR"/>
          </a:p>
        </p:txBody>
      </p:sp>
      <p:sp>
        <p:nvSpPr>
          <p:cNvPr id="4" name="5 - Θέση αριθμού διαφάνειας"/>
          <p:cNvSpPr>
            <a:spLocks noGrp="1"/>
          </p:cNvSpPr>
          <p:nvPr>
            <p:ph type="sldNum" sz="quarter" idx="12"/>
          </p:nvPr>
        </p:nvSpPr>
        <p:spPr/>
        <p:txBody>
          <a:bodyPr/>
          <a:lstStyle>
            <a:lvl1pPr>
              <a:defRPr/>
            </a:lvl1pPr>
          </a:lstStyle>
          <a:p>
            <a:fld id="{D48CE264-245E-47EA-8812-8EF0C170DBC1}" type="slidenum">
              <a:rPr lang="el-GR" altLang="el-GR"/>
              <a:pPr/>
              <a:t>‹#›</a:t>
            </a:fld>
            <a:endParaRPr lang="el-GR" altLang="el-GR"/>
          </a:p>
        </p:txBody>
      </p:sp>
    </p:spTree>
    <p:extLst>
      <p:ext uri="{BB962C8B-B14F-4D97-AF65-F5344CB8AC3E}">
        <p14:creationId xmlns:p14="http://schemas.microsoft.com/office/powerpoint/2010/main" val="12543395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a:t>Kλικ για επεξεργασία του τίτλου</a:t>
            </a: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3 - Θέση ημερομηνίας"/>
          <p:cNvSpPr>
            <a:spLocks noGrp="1"/>
          </p:cNvSpPr>
          <p:nvPr>
            <p:ph type="dt" sz="half" idx="10"/>
          </p:nvPr>
        </p:nvSpPr>
        <p:spPr/>
        <p:txBody>
          <a:bodyPr/>
          <a:lstStyle>
            <a:lvl1pPr>
              <a:defRPr/>
            </a:lvl1pPr>
          </a:lstStyle>
          <a:p>
            <a:pPr>
              <a:defRPr/>
            </a:pPr>
            <a:fld id="{25031954-C899-4657-8F7B-F70EBFD975DC}" type="datetime1">
              <a:rPr lang="el-GR"/>
              <a:pPr>
                <a:defRPr/>
              </a:pPr>
              <a:t>20/10/2025</a:t>
            </a:fld>
            <a:endParaRPr lang="el-GR"/>
          </a:p>
        </p:txBody>
      </p:sp>
      <p:sp>
        <p:nvSpPr>
          <p:cNvPr id="6" name="4 - Θέση υποσέλιδου"/>
          <p:cNvSpPr>
            <a:spLocks noGrp="1"/>
          </p:cNvSpPr>
          <p:nvPr>
            <p:ph type="ftr" sz="quarter" idx="11"/>
          </p:nvPr>
        </p:nvSpPr>
        <p:spPr/>
        <p:txBody>
          <a:bodyPr/>
          <a:lstStyle>
            <a:lvl1pPr>
              <a:defRPr/>
            </a:lvl1pPr>
          </a:lstStyle>
          <a:p>
            <a:pPr>
              <a:defRPr/>
            </a:pPr>
            <a:endParaRPr lang="el-GR"/>
          </a:p>
        </p:txBody>
      </p:sp>
      <p:sp>
        <p:nvSpPr>
          <p:cNvPr id="7" name="5 - Θέση αριθμού διαφάνειας"/>
          <p:cNvSpPr>
            <a:spLocks noGrp="1"/>
          </p:cNvSpPr>
          <p:nvPr>
            <p:ph type="sldNum" sz="quarter" idx="12"/>
          </p:nvPr>
        </p:nvSpPr>
        <p:spPr/>
        <p:txBody>
          <a:bodyPr/>
          <a:lstStyle>
            <a:lvl1pPr>
              <a:defRPr/>
            </a:lvl1pPr>
          </a:lstStyle>
          <a:p>
            <a:fld id="{40F47498-27E9-4905-AB2B-9B764670A773}" type="slidenum">
              <a:rPr lang="el-GR" altLang="el-GR"/>
              <a:pPr/>
              <a:t>‹#›</a:t>
            </a:fld>
            <a:endParaRPr lang="el-GR" altLang="el-GR"/>
          </a:p>
        </p:txBody>
      </p:sp>
    </p:spTree>
    <p:extLst>
      <p:ext uri="{BB962C8B-B14F-4D97-AF65-F5344CB8AC3E}">
        <p14:creationId xmlns:p14="http://schemas.microsoft.com/office/powerpoint/2010/main" val="17773473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a:t>Kλικ για επεξεργασία του τίτλου</a:t>
            </a:r>
          </a:p>
        </p:txBody>
      </p:sp>
      <p:sp>
        <p:nvSpPr>
          <p:cNvPr id="3" name="2 - Θέση εικόνας"/>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3 - Θέση ημερομηνίας"/>
          <p:cNvSpPr>
            <a:spLocks noGrp="1"/>
          </p:cNvSpPr>
          <p:nvPr>
            <p:ph type="dt" sz="half" idx="10"/>
          </p:nvPr>
        </p:nvSpPr>
        <p:spPr/>
        <p:txBody>
          <a:bodyPr/>
          <a:lstStyle>
            <a:lvl1pPr>
              <a:defRPr/>
            </a:lvl1pPr>
          </a:lstStyle>
          <a:p>
            <a:pPr>
              <a:defRPr/>
            </a:pPr>
            <a:fld id="{CF465DDF-D4FB-4B96-B2A1-BEDFCF01DB61}" type="datetime1">
              <a:rPr lang="el-GR"/>
              <a:pPr>
                <a:defRPr/>
              </a:pPr>
              <a:t>20/10/2025</a:t>
            </a:fld>
            <a:endParaRPr lang="el-GR"/>
          </a:p>
        </p:txBody>
      </p:sp>
      <p:sp>
        <p:nvSpPr>
          <p:cNvPr id="6" name="4 - Θέση υποσέλιδου"/>
          <p:cNvSpPr>
            <a:spLocks noGrp="1"/>
          </p:cNvSpPr>
          <p:nvPr>
            <p:ph type="ftr" sz="quarter" idx="11"/>
          </p:nvPr>
        </p:nvSpPr>
        <p:spPr/>
        <p:txBody>
          <a:bodyPr/>
          <a:lstStyle>
            <a:lvl1pPr>
              <a:defRPr/>
            </a:lvl1pPr>
          </a:lstStyle>
          <a:p>
            <a:pPr>
              <a:defRPr/>
            </a:pPr>
            <a:endParaRPr lang="el-GR"/>
          </a:p>
        </p:txBody>
      </p:sp>
      <p:sp>
        <p:nvSpPr>
          <p:cNvPr id="7" name="5 - Θέση αριθμού διαφάνειας"/>
          <p:cNvSpPr>
            <a:spLocks noGrp="1"/>
          </p:cNvSpPr>
          <p:nvPr>
            <p:ph type="sldNum" sz="quarter" idx="12"/>
          </p:nvPr>
        </p:nvSpPr>
        <p:spPr/>
        <p:txBody>
          <a:bodyPr/>
          <a:lstStyle>
            <a:lvl1pPr>
              <a:defRPr/>
            </a:lvl1pPr>
          </a:lstStyle>
          <a:p>
            <a:fld id="{7B3E87A5-6EBA-4E60-ACA5-8F5B19295128}" type="slidenum">
              <a:rPr lang="el-GR" altLang="el-GR"/>
              <a:pPr/>
              <a:t>‹#›</a:t>
            </a:fld>
            <a:endParaRPr lang="el-GR" altLang="el-GR"/>
          </a:p>
        </p:txBody>
      </p:sp>
    </p:spTree>
    <p:extLst>
      <p:ext uri="{BB962C8B-B14F-4D97-AF65-F5344CB8AC3E}">
        <p14:creationId xmlns:p14="http://schemas.microsoft.com/office/powerpoint/2010/main" val="20532252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1 - Θέση τίτλου"/>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l-GR" altLang="el-GR"/>
              <a:t>Kλικ για επεξεργασία του τίτλου</a:t>
            </a:r>
          </a:p>
        </p:txBody>
      </p:sp>
      <p:sp>
        <p:nvSpPr>
          <p:cNvPr id="1027" name="2 - Θέση κειμένου"/>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l-GR" altLang="el-GR"/>
              <a:t>Kλικ για επεξεργασία των στυλ του υποδείγματος</a:t>
            </a:r>
          </a:p>
          <a:p>
            <a:pPr lvl="1"/>
            <a:r>
              <a:rPr lang="el-GR" altLang="el-GR"/>
              <a:t>Δεύτερου επιπέδου</a:t>
            </a:r>
          </a:p>
          <a:p>
            <a:pPr lvl="2"/>
            <a:r>
              <a:rPr lang="el-GR" altLang="el-GR"/>
              <a:t>Τρίτου επιπέδου</a:t>
            </a:r>
          </a:p>
          <a:p>
            <a:pPr lvl="3"/>
            <a:r>
              <a:rPr lang="el-GR" altLang="el-GR"/>
              <a:t>Τέταρτου επιπέδου</a:t>
            </a:r>
          </a:p>
          <a:p>
            <a:pPr lvl="4"/>
            <a:r>
              <a:rPr lang="el-GR" altLang="el-GR"/>
              <a:t>Πέμπτου επιπέδου</a:t>
            </a: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F5105F20-ED5B-4511-834D-0D26867085FF}" type="datetime1">
              <a:rPr lang="el-GR"/>
              <a:pPr>
                <a:defRPr/>
              </a:pPr>
              <a:t>20/10/2025</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FA76540F-C1C7-457A-AF01-80FE8795AFFF}" type="slidenum">
              <a:rPr lang="el-GR" altLang="el-GR"/>
              <a:pPr/>
              <a:t>‹#›</a:t>
            </a:fld>
            <a:endParaRPr lang="el-GR" alt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www.alfavita.gr/panellinies/344725_panellinies-2021pos-orizetai-i-elahisti-basi-eisagogis"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alfavita.gr/ekpaideysi/361355_panelladikes-2022-perissoteres-theseis-kai-eidikotites-gia-toys-ypopsifioys-sto"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hyperlink" Target="https://eschools.minedu.gov.gr/login" TargetMode="External"/><Relationship Id="rId7" Type="http://schemas.openxmlformats.org/officeDocument/2006/relationships/image" Target="../media/image4.png"/><Relationship Id="rId2" Type="http://schemas.openxmlformats.org/officeDocument/2006/relationships/hyperlink" Target="https://www.gov.gr/ipiresies/ekpaideuse/eggraphe-se-skholeio/attending-school" TargetMode="Externa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hyperlink" Target="https://www.gov.gr/upourgeia/upourgeio-paideias-kai-threskeumaton/paideias-kai-threskeumaton/psephiako-apoluterio-gumnasiou-lukeiou" TargetMode="External"/></Relationships>
</file>

<file path=ppt/slides/_rels/slide5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1 - Τίτλος"/>
          <p:cNvSpPr>
            <a:spLocks noGrp="1"/>
          </p:cNvSpPr>
          <p:nvPr>
            <p:ph type="title"/>
          </p:nvPr>
        </p:nvSpPr>
        <p:spPr/>
        <p:txBody>
          <a:bodyPr/>
          <a:lstStyle/>
          <a:p>
            <a:pPr eaLnBrk="1" hangingPunct="1"/>
            <a:r>
              <a:rPr lang="el-GR" altLang="el-GR" sz="4000" dirty="0"/>
              <a:t>Μαθήματα Α΄ Λυκείου</a:t>
            </a:r>
            <a:br>
              <a:rPr lang="el-GR" altLang="el-GR" sz="4000" dirty="0"/>
            </a:br>
            <a:r>
              <a:rPr lang="el-GR" altLang="el-GR" sz="1400" b="1" dirty="0"/>
              <a:t>(ΥΑ 74181/Δ2/15-6-2020 ΦΕΚ </a:t>
            </a:r>
            <a:r>
              <a:rPr lang="el-GR" altLang="el-GR" sz="1400" b="1" dirty="0" err="1"/>
              <a:t>τ.Β</a:t>
            </a:r>
            <a:r>
              <a:rPr lang="el-GR" altLang="el-GR" sz="1400" b="1" dirty="0"/>
              <a:t> 2338/15-6-2020)</a:t>
            </a:r>
          </a:p>
        </p:txBody>
      </p:sp>
      <p:graphicFrame>
        <p:nvGraphicFramePr>
          <p:cNvPr id="5" name="4 - Θέση περιεχομένου"/>
          <p:cNvGraphicFramePr>
            <a:graphicFrameLocks noGrp="1"/>
          </p:cNvGraphicFramePr>
          <p:nvPr>
            <p:ph idx="1"/>
            <p:extLst>
              <p:ext uri="{D42A27DB-BD31-4B8C-83A1-F6EECF244321}">
                <p14:modId xmlns:p14="http://schemas.microsoft.com/office/powerpoint/2010/main" val="3046672348"/>
              </p:ext>
            </p:extLst>
          </p:nvPr>
        </p:nvGraphicFramePr>
        <p:xfrm>
          <a:off x="457200" y="1600200"/>
          <a:ext cx="8031353" cy="3235445"/>
        </p:xfrm>
        <a:graphic>
          <a:graphicData uri="http://schemas.openxmlformats.org/drawingml/2006/table">
            <a:tbl>
              <a:tblPr firstRow="1" bandRow="1">
                <a:tableStyleId>{5C22544A-7EE6-4342-B048-85BDC9FD1C3A}</a:tableStyleId>
              </a:tblPr>
              <a:tblGrid>
                <a:gridCol w="2029841">
                  <a:extLst>
                    <a:ext uri="{9D8B030D-6E8A-4147-A177-3AD203B41FA5}">
                      <a16:colId xmlns:a16="http://schemas.microsoft.com/office/drawing/2014/main" val="20000"/>
                    </a:ext>
                  </a:extLst>
                </a:gridCol>
                <a:gridCol w="4069842">
                  <a:extLst>
                    <a:ext uri="{9D8B030D-6E8A-4147-A177-3AD203B41FA5}">
                      <a16:colId xmlns:a16="http://schemas.microsoft.com/office/drawing/2014/main" val="20001"/>
                    </a:ext>
                  </a:extLst>
                </a:gridCol>
                <a:gridCol w="960142">
                  <a:extLst>
                    <a:ext uri="{9D8B030D-6E8A-4147-A177-3AD203B41FA5}">
                      <a16:colId xmlns:a16="http://schemas.microsoft.com/office/drawing/2014/main" val="20002"/>
                    </a:ext>
                  </a:extLst>
                </a:gridCol>
                <a:gridCol w="971528">
                  <a:extLst>
                    <a:ext uri="{9D8B030D-6E8A-4147-A177-3AD203B41FA5}">
                      <a16:colId xmlns:a16="http://schemas.microsoft.com/office/drawing/2014/main" val="20003"/>
                    </a:ext>
                  </a:extLst>
                </a:gridCol>
              </a:tblGrid>
              <a:tr h="370769">
                <a:tc gridSpan="4">
                  <a:txBody>
                    <a:bodyPr/>
                    <a:lstStyle/>
                    <a:p>
                      <a:pPr algn="ctr"/>
                      <a:r>
                        <a:rPr lang="el-GR" sz="1800" dirty="0"/>
                        <a:t>Μαθήματα Γενικής Παιδείας-Κοινού Προγράμματος</a:t>
                      </a:r>
                    </a:p>
                  </a:txBody>
                  <a:tcPr marT="45711" marB="45711"/>
                </a:tc>
                <a:tc hMerge="1">
                  <a:txBody>
                    <a:bodyPr/>
                    <a:lstStyle/>
                    <a:p>
                      <a:endParaRPr lang="el-GR" dirty="0"/>
                    </a:p>
                  </a:txBody>
                  <a:tcPr/>
                </a:tc>
                <a:tc hMerge="1">
                  <a:txBody>
                    <a:bodyPr/>
                    <a:lstStyle/>
                    <a:p>
                      <a:endParaRPr lang="el-GR"/>
                    </a:p>
                  </a:txBody>
                  <a:tcPr/>
                </a:tc>
                <a:tc hMerge="1">
                  <a:txBody>
                    <a:bodyPr/>
                    <a:lstStyle/>
                    <a:p>
                      <a:endParaRPr lang="el-GR" dirty="0"/>
                    </a:p>
                  </a:txBody>
                  <a:tcPr/>
                </a:tc>
                <a:extLst>
                  <a:ext uri="{0D108BD9-81ED-4DB2-BD59-A6C34878D82A}">
                    <a16:rowId xmlns:a16="http://schemas.microsoft.com/office/drawing/2014/main" val="10000"/>
                  </a:ext>
                </a:extLst>
              </a:tr>
              <a:tr h="640062">
                <a:tc rowSpan="2">
                  <a:txBody>
                    <a:bodyPr/>
                    <a:lstStyle/>
                    <a:p>
                      <a:r>
                        <a:rPr lang="el-GR" sz="1800" dirty="0"/>
                        <a:t>Ελληνική Γλώσσα</a:t>
                      </a:r>
                    </a:p>
                  </a:txBody>
                  <a:tcPr marT="45711" marB="45711" anchor="ctr"/>
                </a:tc>
                <a:tc>
                  <a:txBody>
                    <a:bodyPr/>
                    <a:lstStyle/>
                    <a:p>
                      <a:pPr algn="l"/>
                      <a:r>
                        <a:rPr lang="el-GR" sz="1800" b="0" dirty="0">
                          <a:solidFill>
                            <a:srgbClr val="FF0000"/>
                          </a:solidFill>
                        </a:rPr>
                        <a:t>Αρχαία Ελληνική Γλώσσα και Γραμματεία</a:t>
                      </a:r>
                    </a:p>
                  </a:txBody>
                  <a:tcPr marT="45711" marB="45711" anchor="ctr"/>
                </a:tc>
                <a:tc>
                  <a:txBody>
                    <a:bodyPr/>
                    <a:lstStyle/>
                    <a:p>
                      <a:pPr algn="ctr"/>
                      <a:r>
                        <a:rPr lang="el-GR" dirty="0"/>
                        <a:t>5 ώρες</a:t>
                      </a:r>
                    </a:p>
                  </a:txBody>
                  <a:tcPr marT="45711" marB="45711" anchor="ctr"/>
                </a:tc>
                <a:tc rowSpan="2">
                  <a:txBody>
                    <a:bodyPr/>
                    <a:lstStyle/>
                    <a:p>
                      <a:pPr algn="ctr"/>
                      <a:r>
                        <a:rPr lang="el-GR" sz="1800" dirty="0"/>
                        <a:t>9 ώρες</a:t>
                      </a:r>
                    </a:p>
                  </a:txBody>
                  <a:tcPr marT="45711" marB="45711" anchor="ctr"/>
                </a:tc>
                <a:extLst>
                  <a:ext uri="{0D108BD9-81ED-4DB2-BD59-A6C34878D82A}">
                    <a16:rowId xmlns:a16="http://schemas.microsoft.com/office/drawing/2014/main" val="10001"/>
                  </a:ext>
                </a:extLst>
              </a:tr>
              <a:tr h="370769">
                <a:tc vMerge="1">
                  <a:txBody>
                    <a:bodyPr/>
                    <a:lstStyle/>
                    <a:p>
                      <a:endParaRPr lang="el-GR" dirty="0"/>
                    </a:p>
                  </a:txBody>
                  <a:tcPr marT="45711" marB="45711" anchor="ctr"/>
                </a:tc>
                <a:tc>
                  <a:txBody>
                    <a:bodyPr/>
                    <a:lstStyle/>
                    <a:p>
                      <a:pPr algn="l"/>
                      <a:r>
                        <a:rPr lang="el-GR" sz="1800" dirty="0">
                          <a:solidFill>
                            <a:srgbClr val="FF0000"/>
                          </a:solidFill>
                        </a:rPr>
                        <a:t>Νέα Ελληνική Γλώσσα &amp;</a:t>
                      </a:r>
                      <a:r>
                        <a:rPr lang="el-GR" sz="1800" baseline="0" dirty="0">
                          <a:solidFill>
                            <a:srgbClr val="FF0000"/>
                          </a:solidFill>
                        </a:rPr>
                        <a:t> Λογοτεχνία </a:t>
                      </a:r>
                      <a:endParaRPr lang="el-GR" sz="1800" dirty="0">
                        <a:solidFill>
                          <a:srgbClr val="FF0000"/>
                        </a:solidFill>
                      </a:endParaRPr>
                    </a:p>
                  </a:txBody>
                  <a:tcPr marT="45711" marB="45711"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800" dirty="0"/>
                        <a:t>4</a:t>
                      </a:r>
                      <a:r>
                        <a:rPr lang="en-US" sz="1800" dirty="0"/>
                        <a:t> </a:t>
                      </a:r>
                      <a:r>
                        <a:rPr lang="el-GR" sz="1800" dirty="0"/>
                        <a:t>ώρες</a:t>
                      </a:r>
                    </a:p>
                  </a:txBody>
                  <a:tcPr marT="45711" marB="45711" anchor="ctr"/>
                </a:tc>
                <a:tc vMerge="1">
                  <a:txBody>
                    <a:bodyPr/>
                    <a:lstStyle/>
                    <a:p>
                      <a:endParaRPr lang="el-GR" dirty="0"/>
                    </a:p>
                  </a:txBody>
                  <a:tcPr marT="45711" marB="45711" anchor="ctr"/>
                </a:tc>
                <a:extLst>
                  <a:ext uri="{0D108BD9-81ED-4DB2-BD59-A6C34878D82A}">
                    <a16:rowId xmlns:a16="http://schemas.microsoft.com/office/drawing/2014/main" val="10003"/>
                  </a:ext>
                </a:extLst>
              </a:tr>
              <a:tr h="370769">
                <a:tc rowSpan="2">
                  <a:txBody>
                    <a:bodyPr/>
                    <a:lstStyle/>
                    <a:p>
                      <a:r>
                        <a:rPr lang="el-GR" sz="1800" dirty="0"/>
                        <a:t>Μαθηματικά</a:t>
                      </a:r>
                    </a:p>
                  </a:txBody>
                  <a:tcPr marT="45711" marB="45711" anchor="ctr"/>
                </a:tc>
                <a:tc>
                  <a:txBody>
                    <a:bodyPr/>
                    <a:lstStyle/>
                    <a:p>
                      <a:pPr marL="0" algn="l" defTabSz="914400" rtl="0" eaLnBrk="1" latinLnBrk="0" hangingPunct="1"/>
                      <a:r>
                        <a:rPr lang="el-GR" sz="1800" kern="1200" dirty="0">
                          <a:solidFill>
                            <a:srgbClr val="FF0000"/>
                          </a:solidFill>
                          <a:latin typeface="+mn-lt"/>
                          <a:ea typeface="+mn-ea"/>
                          <a:cs typeface="+mn-cs"/>
                        </a:rPr>
                        <a:t>Άλγεβρα </a:t>
                      </a:r>
                    </a:p>
                  </a:txBody>
                  <a:tcPr marT="45711" marB="45711"/>
                </a:tc>
                <a:tc>
                  <a:txBody>
                    <a:bodyPr/>
                    <a:lstStyle/>
                    <a:p>
                      <a:pPr algn="ctr"/>
                      <a:r>
                        <a:rPr lang="el-GR" dirty="0"/>
                        <a:t>3 ώρες</a:t>
                      </a:r>
                    </a:p>
                  </a:txBody>
                  <a:tcPr marT="45711" marB="45711" anchor="ctr"/>
                </a:tc>
                <a:tc rowSpan="2">
                  <a:txBody>
                    <a:bodyPr/>
                    <a:lstStyle/>
                    <a:p>
                      <a:r>
                        <a:rPr lang="el-GR" sz="1800" dirty="0"/>
                        <a:t>5 ώρες</a:t>
                      </a:r>
                    </a:p>
                  </a:txBody>
                  <a:tcPr marT="45711" marB="45711" anchor="ctr"/>
                </a:tc>
                <a:extLst>
                  <a:ext uri="{0D108BD9-81ED-4DB2-BD59-A6C34878D82A}">
                    <a16:rowId xmlns:a16="http://schemas.microsoft.com/office/drawing/2014/main" val="10004"/>
                  </a:ext>
                </a:extLst>
              </a:tr>
              <a:tr h="370769">
                <a:tc vMerge="1">
                  <a:txBody>
                    <a:bodyPr/>
                    <a:lstStyle/>
                    <a:p>
                      <a:endParaRPr lang="el-GR"/>
                    </a:p>
                  </a:txBody>
                  <a:tcPr/>
                </a:tc>
                <a:tc>
                  <a:txBody>
                    <a:bodyPr/>
                    <a:lstStyle/>
                    <a:p>
                      <a:pPr marL="0" algn="l" defTabSz="914400" rtl="0" eaLnBrk="1" latinLnBrk="0" hangingPunct="1"/>
                      <a:r>
                        <a:rPr lang="el-GR" sz="1800" kern="1200" dirty="0">
                          <a:solidFill>
                            <a:srgbClr val="FF0000"/>
                          </a:solidFill>
                          <a:latin typeface="+mn-lt"/>
                          <a:ea typeface="+mn-ea"/>
                          <a:cs typeface="+mn-cs"/>
                        </a:rPr>
                        <a:t>Γεωμετρία</a:t>
                      </a:r>
                    </a:p>
                  </a:txBody>
                  <a:tcPr marT="45711" marB="45711"/>
                </a:tc>
                <a:tc>
                  <a:txBody>
                    <a:bodyPr/>
                    <a:lstStyle/>
                    <a:p>
                      <a:pPr algn="ctr"/>
                      <a:r>
                        <a:rPr lang="el-GR" dirty="0"/>
                        <a:t>2 ώρες</a:t>
                      </a:r>
                    </a:p>
                  </a:txBody>
                  <a:tcPr marT="45711" marB="45711" anchor="ctr"/>
                </a:tc>
                <a:tc vMerge="1">
                  <a:txBody>
                    <a:bodyPr/>
                    <a:lstStyle/>
                    <a:p>
                      <a:endParaRPr lang="el-GR"/>
                    </a:p>
                  </a:txBody>
                  <a:tcPr/>
                </a:tc>
                <a:extLst>
                  <a:ext uri="{0D108BD9-81ED-4DB2-BD59-A6C34878D82A}">
                    <a16:rowId xmlns:a16="http://schemas.microsoft.com/office/drawing/2014/main" val="10005"/>
                  </a:ext>
                </a:extLst>
              </a:tr>
              <a:tr h="370769">
                <a:tc rowSpan="3">
                  <a:txBody>
                    <a:bodyPr/>
                    <a:lstStyle/>
                    <a:p>
                      <a:r>
                        <a:rPr lang="el-GR" sz="1800" dirty="0"/>
                        <a:t>Φυσικές Επιστήμες</a:t>
                      </a:r>
                    </a:p>
                  </a:txBody>
                  <a:tcPr marT="45711" marB="45711" anchor="ctr"/>
                </a:tc>
                <a:tc>
                  <a:txBody>
                    <a:bodyPr/>
                    <a:lstStyle/>
                    <a:p>
                      <a:r>
                        <a:rPr lang="el-GR" sz="1800" dirty="0">
                          <a:solidFill>
                            <a:srgbClr val="FF0000"/>
                          </a:solidFill>
                        </a:rPr>
                        <a:t>Φυσική</a:t>
                      </a:r>
                    </a:p>
                  </a:txBody>
                  <a:tcPr marT="45711" marB="45711">
                    <a:lnR w="12700" cap="flat" cmpd="sng" algn="ctr">
                      <a:solidFill>
                        <a:schemeClr val="bg1"/>
                      </a:solidFill>
                      <a:prstDash val="solid"/>
                      <a:round/>
                      <a:headEnd type="none" w="med" len="med"/>
                      <a:tailEnd type="none" w="med" len="med"/>
                    </a:lnR>
                  </a:tcPr>
                </a:tc>
                <a:tc>
                  <a:txBody>
                    <a:bodyPr/>
                    <a:lstStyle/>
                    <a:p>
                      <a:pPr algn="ctr"/>
                      <a:r>
                        <a:rPr lang="en-US" sz="1800" dirty="0"/>
                        <a:t>2 </a:t>
                      </a:r>
                      <a:r>
                        <a:rPr lang="el-GR" sz="1800" dirty="0"/>
                        <a:t>ώρες</a:t>
                      </a:r>
                    </a:p>
                  </a:txBody>
                  <a:tcPr marT="45711" marB="45711" anchor="ctr">
                    <a:lnL w="12700" cap="flat" cmpd="sng" algn="ctr">
                      <a:solidFill>
                        <a:schemeClr val="bg1"/>
                      </a:solidFill>
                      <a:prstDash val="solid"/>
                      <a:round/>
                      <a:headEnd type="none" w="med" len="med"/>
                      <a:tailEnd type="none" w="med" len="med"/>
                    </a:lnL>
                  </a:tcPr>
                </a:tc>
                <a:tc rowSpan="3">
                  <a:txBody>
                    <a:bodyPr/>
                    <a:lstStyle/>
                    <a:p>
                      <a:r>
                        <a:rPr lang="el-GR" sz="1800" dirty="0"/>
                        <a:t>6 ώρες</a:t>
                      </a:r>
                    </a:p>
                  </a:txBody>
                  <a:tcPr marT="45711" marB="45711" anchor="ctr"/>
                </a:tc>
                <a:extLst>
                  <a:ext uri="{0D108BD9-81ED-4DB2-BD59-A6C34878D82A}">
                    <a16:rowId xmlns:a16="http://schemas.microsoft.com/office/drawing/2014/main" val="10006"/>
                  </a:ext>
                </a:extLst>
              </a:tr>
              <a:tr h="370769">
                <a:tc vMerge="1">
                  <a:txBody>
                    <a:bodyPr/>
                    <a:lstStyle/>
                    <a:p>
                      <a:endParaRPr lang="el-GR"/>
                    </a:p>
                  </a:txBody>
                  <a:tcPr/>
                </a:tc>
                <a:tc>
                  <a:txBody>
                    <a:bodyPr/>
                    <a:lstStyle/>
                    <a:p>
                      <a:r>
                        <a:rPr lang="el-GR" sz="1800" dirty="0">
                          <a:solidFill>
                            <a:srgbClr val="FF0000"/>
                          </a:solidFill>
                        </a:rPr>
                        <a:t>Χημεία</a:t>
                      </a:r>
                    </a:p>
                  </a:txBody>
                  <a:tcPr marT="45711" marB="45711">
                    <a:lnR w="12700" cap="flat" cmpd="sng" algn="ctr">
                      <a:solidFill>
                        <a:schemeClr val="bg1"/>
                      </a:solidFill>
                      <a:prstDash val="solid"/>
                      <a:round/>
                      <a:headEnd type="none" w="med" len="med"/>
                      <a:tailEnd type="none" w="med" len="med"/>
                    </a:lnR>
                  </a:tcPr>
                </a:tc>
                <a:tc>
                  <a:txBody>
                    <a:bodyPr/>
                    <a:lstStyle/>
                    <a:p>
                      <a:pPr algn="ctr"/>
                      <a:r>
                        <a:rPr lang="el-GR" sz="1800" dirty="0"/>
                        <a:t>2 ώρες</a:t>
                      </a:r>
                    </a:p>
                  </a:txBody>
                  <a:tcPr marT="45711" marB="45711" anchor="ctr">
                    <a:lnL w="12700" cap="flat" cmpd="sng" algn="ctr">
                      <a:solidFill>
                        <a:schemeClr val="bg1"/>
                      </a:solidFill>
                      <a:prstDash val="solid"/>
                      <a:round/>
                      <a:headEnd type="none" w="med" len="med"/>
                      <a:tailEnd type="none" w="med" len="med"/>
                    </a:lnL>
                  </a:tcPr>
                </a:tc>
                <a:tc vMerge="1">
                  <a:txBody>
                    <a:bodyPr/>
                    <a:lstStyle/>
                    <a:p>
                      <a:endParaRPr lang="el-GR"/>
                    </a:p>
                  </a:txBody>
                  <a:tcPr/>
                </a:tc>
                <a:extLst>
                  <a:ext uri="{0D108BD9-81ED-4DB2-BD59-A6C34878D82A}">
                    <a16:rowId xmlns:a16="http://schemas.microsoft.com/office/drawing/2014/main" val="10007"/>
                  </a:ext>
                </a:extLst>
              </a:tr>
              <a:tr h="370769">
                <a:tc vMerge="1">
                  <a:txBody>
                    <a:bodyPr/>
                    <a:lstStyle/>
                    <a:p>
                      <a:endParaRPr lang="el-GR"/>
                    </a:p>
                  </a:txBody>
                  <a:tcPr/>
                </a:tc>
                <a:tc>
                  <a:txBody>
                    <a:bodyPr/>
                    <a:lstStyle/>
                    <a:p>
                      <a:r>
                        <a:rPr lang="el-GR" sz="1800" dirty="0"/>
                        <a:t>Βιολογία</a:t>
                      </a:r>
                    </a:p>
                  </a:txBody>
                  <a:tcPr marT="45711" marB="45711">
                    <a:lnR w="12700" cap="flat" cmpd="sng" algn="ctr">
                      <a:solidFill>
                        <a:schemeClr val="bg1"/>
                      </a:solidFill>
                      <a:prstDash val="solid"/>
                      <a:round/>
                      <a:headEnd type="none" w="med" len="med"/>
                      <a:tailEnd type="none" w="med" len="med"/>
                    </a:lnR>
                  </a:tcPr>
                </a:tc>
                <a:tc>
                  <a:txBody>
                    <a:bodyPr/>
                    <a:lstStyle/>
                    <a:p>
                      <a:pPr algn="ctr"/>
                      <a:r>
                        <a:rPr lang="el-GR" sz="1800" dirty="0"/>
                        <a:t>2ώρες</a:t>
                      </a:r>
                    </a:p>
                  </a:txBody>
                  <a:tcPr marT="45711" marB="45711" anchor="ctr">
                    <a:lnL w="12700" cap="flat" cmpd="sng" algn="ctr">
                      <a:solidFill>
                        <a:schemeClr val="bg1"/>
                      </a:solidFill>
                      <a:prstDash val="solid"/>
                      <a:round/>
                      <a:headEnd type="none" w="med" len="med"/>
                      <a:tailEnd type="none" w="med" len="med"/>
                    </a:lnL>
                  </a:tcPr>
                </a:tc>
                <a:tc vMerge="1">
                  <a:txBody>
                    <a:bodyPr/>
                    <a:lstStyle/>
                    <a:p>
                      <a:endParaRPr lang="el-GR"/>
                    </a:p>
                  </a:txBody>
                  <a:tcPr/>
                </a:tc>
                <a:extLst>
                  <a:ext uri="{0D108BD9-81ED-4DB2-BD59-A6C34878D82A}">
                    <a16:rowId xmlns:a16="http://schemas.microsoft.com/office/drawing/2014/main" val="10008"/>
                  </a:ext>
                </a:extLst>
              </a:tr>
            </a:tbl>
          </a:graphicData>
        </a:graphic>
      </p:graphicFrame>
      <p:sp>
        <p:nvSpPr>
          <p:cNvPr id="6" name="Slide Number Placeholder 5"/>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38D884D-5259-4F59-8AFB-66DCC238DC5F}" type="slidenum">
              <a:rPr lang="el-GR" altLang="el-GR">
                <a:solidFill>
                  <a:srgbClr val="898989"/>
                </a:solidFill>
                <a:latin typeface="Calibri" panose="020F0502020204030204" pitchFamily="34" charset="0"/>
              </a:rPr>
              <a:pPr eaLnBrk="1" hangingPunct="1"/>
              <a:t>1</a:t>
            </a:fld>
            <a:endParaRPr lang="el-GR" altLang="el-GR">
              <a:solidFill>
                <a:srgbClr val="898989"/>
              </a:solidFill>
              <a:latin typeface="Calibri" panose="020F0502020204030204" pitchFamily="34" charset="0"/>
            </a:endParaRPr>
          </a:p>
        </p:txBody>
      </p:sp>
      <p:sp>
        <p:nvSpPr>
          <p:cNvPr id="2" name="TextBox 1">
            <a:extLst>
              <a:ext uri="{FF2B5EF4-FFF2-40B4-BE49-F238E27FC236}">
                <a16:creationId xmlns:a16="http://schemas.microsoft.com/office/drawing/2014/main" id="{7A8F399B-F6EF-4596-8A5B-DFA679FFF585}"/>
              </a:ext>
            </a:extLst>
          </p:cNvPr>
          <p:cNvSpPr txBox="1"/>
          <p:nvPr/>
        </p:nvSpPr>
        <p:spPr>
          <a:xfrm>
            <a:off x="457200" y="5018207"/>
            <a:ext cx="3769568" cy="646331"/>
          </a:xfrm>
          <a:prstGeom prst="rect">
            <a:avLst/>
          </a:prstGeom>
          <a:noFill/>
        </p:spPr>
        <p:txBody>
          <a:bodyPr wrap="square" rtlCol="0">
            <a:spAutoFit/>
          </a:bodyPr>
          <a:lstStyle/>
          <a:p>
            <a:r>
              <a:rPr lang="el-GR" dirty="0"/>
              <a:t>Με </a:t>
            </a:r>
            <a:r>
              <a:rPr lang="el-GR" dirty="0">
                <a:solidFill>
                  <a:srgbClr val="FF0000"/>
                </a:solidFill>
              </a:rPr>
              <a:t>κόκκινο χρώμα </a:t>
            </a:r>
            <a:r>
              <a:rPr lang="el-GR" dirty="0"/>
              <a:t>τα μαθήματα που εξετάζονται τον Ιούνιο</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 Τίτλος"/>
          <p:cNvSpPr>
            <a:spLocks noGrp="1"/>
          </p:cNvSpPr>
          <p:nvPr>
            <p:ph type="title"/>
          </p:nvPr>
        </p:nvSpPr>
        <p:spPr/>
        <p:txBody>
          <a:bodyPr/>
          <a:lstStyle/>
          <a:p>
            <a:r>
              <a:rPr lang="el-GR" sz="3200" dirty="0"/>
              <a:t> </a:t>
            </a:r>
            <a:r>
              <a:rPr lang="el-GR" sz="3200" b="1" dirty="0"/>
              <a:t>Προαγωγή Μαθητών Α &amp; Β Γενικού Λυκείου </a:t>
            </a:r>
            <a:br>
              <a:rPr lang="el-GR" sz="3200" b="1" dirty="0"/>
            </a:br>
            <a:r>
              <a:rPr lang="el-GR" sz="1400" b="1" dirty="0"/>
              <a:t>(</a:t>
            </a:r>
            <a:r>
              <a:rPr lang="el-GR" sz="1400" b="1" dirty="0" err="1"/>
              <a:t>Αρθ</a:t>
            </a:r>
            <a:r>
              <a:rPr lang="el-GR" sz="1400" b="1" dirty="0"/>
              <a:t>. 112 §1,2,3 Ν 4160/2019 ΦΕΚ </a:t>
            </a:r>
            <a:r>
              <a:rPr lang="el-GR" sz="1400" b="1" dirty="0" err="1"/>
              <a:t>τ.Α</a:t>
            </a:r>
            <a:r>
              <a:rPr lang="el-GR" sz="1400" b="1" dirty="0"/>
              <a:t> 70/7-5-2019 και άρθ. 8 §5 Ν. 4692/2020 ΦΕΚ 111/Α/12-6-</a:t>
            </a:r>
            <a:br>
              <a:rPr lang="el-GR" sz="1400" b="1" dirty="0"/>
            </a:br>
            <a:r>
              <a:rPr lang="el-GR" sz="1400" b="1" dirty="0"/>
              <a:t>2020)</a:t>
            </a:r>
            <a:endParaRPr lang="el-GR" sz="1400" dirty="0"/>
          </a:p>
        </p:txBody>
      </p:sp>
      <p:sp>
        <p:nvSpPr>
          <p:cNvPr id="3" name="2 - Θέση περιεχομένου"/>
          <p:cNvSpPr>
            <a:spLocks noGrp="1"/>
          </p:cNvSpPr>
          <p:nvPr>
            <p:ph idx="1"/>
          </p:nvPr>
        </p:nvSpPr>
        <p:spPr/>
        <p:txBody>
          <a:bodyPr rtlCol="0">
            <a:normAutofit fontScale="62500" lnSpcReduction="20000"/>
          </a:bodyPr>
          <a:lstStyle/>
          <a:p>
            <a:endParaRPr lang="el-GR" sz="2000" dirty="0"/>
          </a:p>
          <a:p>
            <a:r>
              <a:rPr lang="el-GR" dirty="0"/>
              <a:t>Για την προαγωγή των μαθητών στο Γενικό Λύκειο </a:t>
            </a:r>
            <a:r>
              <a:rPr lang="el-GR" b="1" u="sng" dirty="0">
                <a:solidFill>
                  <a:srgbClr val="FF0000"/>
                </a:solidFill>
              </a:rPr>
              <a:t>απαιτείται Γ.Μ.Ο. τουλάχιστον 10</a:t>
            </a:r>
            <a:r>
              <a:rPr lang="el-GR" dirty="0"/>
              <a:t>, ο οποίος προκύπτει από τον μέσο όρο των βαθμών ετήσιας επίδοσης του μαθητή όλων των γραπτώς και μη γραπτώς εξεταζόμενων μαθημάτων.</a:t>
            </a:r>
          </a:p>
          <a:p>
            <a:r>
              <a:rPr lang="el-GR" sz="3300" dirty="0"/>
              <a:t>Οι μαθητές των Α’ και Β’ τάξεων του Γενικού Λυκείου, που δεν επιτυγχάνουν τον Γ.Μ.Ο. της παρ. 1, παραπέμπονται το πρώτο δεκαήμερο του Σεπτεμβρίου, πριν την έναρξη των μαθημάτων του επόμενου σχολικού έτους, σε ειδική εξεταστική περίοδο, για να εξεταστούν στα μαθήματα στα οποία ο βαθμός επίδοσης είναι μικρότερος από δέκα (10). Για τα μαθήματα της Ομάδας Α’ οι εξετάσεις είναι γραπτές και διεξάγονται σύμφωνα με τη διαδικασία των προαγωγικών εξετάσεων. Ο βαθμός της εξέτασης αυτής είναι ο ετήσιος βαθμός του μαθητή στο εξεταζόμενο μάθημα. Για τα μαθήματα της Ομάδας Β’ οι εξετάσεις είναι προφορικές.</a:t>
            </a:r>
          </a:p>
          <a:p>
            <a:r>
              <a:rPr lang="el-GR" dirty="0"/>
              <a:t>Οι μαθητές, που κατά την ειδική εξεταστική περίοδο του Σεπτεμβρίου δεν επιτυγχάνουν τον Γ.Μ.Ο. προαγωγής, </a:t>
            </a:r>
            <a:r>
              <a:rPr lang="el-GR" b="1" u="sng" dirty="0"/>
              <a:t>επαναλαμβάνουν τη φοίτηση.</a:t>
            </a:r>
          </a:p>
        </p:txBody>
      </p:sp>
      <p:sp>
        <p:nvSpPr>
          <p:cNvPr id="5" name="Slide Number Placeholder 4"/>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3707B61-A61B-44F0-8209-797D82E92835}" type="slidenum">
              <a:rPr lang="el-GR" altLang="el-GR">
                <a:solidFill>
                  <a:srgbClr val="898989"/>
                </a:solidFill>
                <a:latin typeface="Calibri" panose="020F0502020204030204" pitchFamily="34" charset="0"/>
              </a:rPr>
              <a:pPr eaLnBrk="1" hangingPunct="1"/>
              <a:t>10</a:t>
            </a:fld>
            <a:endParaRPr lang="el-GR" altLang="el-GR">
              <a:solidFill>
                <a:srgbClr val="898989"/>
              </a:solidFill>
              <a:latin typeface="Calibri" panose="020F0502020204030204" pitchFamily="34" charset="0"/>
            </a:endParaRPr>
          </a:p>
        </p:txBody>
      </p:sp>
    </p:spTree>
    <p:extLst>
      <p:ext uri="{BB962C8B-B14F-4D97-AF65-F5344CB8AC3E}">
        <p14:creationId xmlns:p14="http://schemas.microsoft.com/office/powerpoint/2010/main" val="4433060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1 - Τίτλος"/>
          <p:cNvSpPr>
            <a:spLocks noGrp="1"/>
          </p:cNvSpPr>
          <p:nvPr>
            <p:ph type="title"/>
          </p:nvPr>
        </p:nvSpPr>
        <p:spPr/>
        <p:txBody>
          <a:bodyPr/>
          <a:lstStyle/>
          <a:p>
            <a:pPr eaLnBrk="1" hangingPunct="1"/>
            <a:r>
              <a:rPr lang="el-GR" altLang="el-GR" sz="4000" dirty="0"/>
              <a:t>Μαθήματα Γ΄ Λυκείου</a:t>
            </a:r>
            <a:br>
              <a:rPr lang="el-GR" altLang="el-GR" sz="4000" dirty="0"/>
            </a:br>
            <a:r>
              <a:rPr lang="el-GR" altLang="el-GR" sz="1400" b="1" dirty="0"/>
              <a:t>(ΥΑ 74181/Δ2/15-6-2020 ΦΕΚ </a:t>
            </a:r>
            <a:r>
              <a:rPr lang="el-GR" altLang="el-GR" sz="1400" b="1" dirty="0" err="1"/>
              <a:t>τ.Β</a:t>
            </a:r>
            <a:r>
              <a:rPr lang="el-GR" altLang="el-GR" sz="1400" b="1" dirty="0"/>
              <a:t> 2338/15-6-2020)</a:t>
            </a:r>
          </a:p>
        </p:txBody>
      </p:sp>
      <p:graphicFrame>
        <p:nvGraphicFramePr>
          <p:cNvPr id="4" name="3 - Θέση περιεχομένου"/>
          <p:cNvGraphicFramePr>
            <a:graphicFrameLocks noGrp="1"/>
          </p:cNvGraphicFramePr>
          <p:nvPr>
            <p:ph idx="1"/>
            <p:extLst>
              <p:ext uri="{D42A27DB-BD31-4B8C-83A1-F6EECF244321}">
                <p14:modId xmlns:p14="http://schemas.microsoft.com/office/powerpoint/2010/main" val="3147181290"/>
              </p:ext>
            </p:extLst>
          </p:nvPr>
        </p:nvGraphicFramePr>
        <p:xfrm>
          <a:off x="534380" y="1628800"/>
          <a:ext cx="8075240" cy="4505559"/>
        </p:xfrm>
        <a:graphic>
          <a:graphicData uri="http://schemas.openxmlformats.org/drawingml/2006/table">
            <a:tbl>
              <a:tblPr firstRow="1" bandRow="1">
                <a:tableStyleId>{5C22544A-7EE6-4342-B048-85BDC9FD1C3A}</a:tableStyleId>
              </a:tblPr>
              <a:tblGrid>
                <a:gridCol w="3408980">
                  <a:extLst>
                    <a:ext uri="{9D8B030D-6E8A-4147-A177-3AD203B41FA5}">
                      <a16:colId xmlns:a16="http://schemas.microsoft.com/office/drawing/2014/main" val="20000"/>
                    </a:ext>
                  </a:extLst>
                </a:gridCol>
                <a:gridCol w="3408980">
                  <a:extLst>
                    <a:ext uri="{9D8B030D-6E8A-4147-A177-3AD203B41FA5}">
                      <a16:colId xmlns:a16="http://schemas.microsoft.com/office/drawing/2014/main" val="1156252518"/>
                    </a:ext>
                  </a:extLst>
                </a:gridCol>
                <a:gridCol w="1257280">
                  <a:extLst>
                    <a:ext uri="{9D8B030D-6E8A-4147-A177-3AD203B41FA5}">
                      <a16:colId xmlns:a16="http://schemas.microsoft.com/office/drawing/2014/main" val="20002"/>
                    </a:ext>
                  </a:extLst>
                </a:gridCol>
              </a:tblGrid>
              <a:tr h="370767">
                <a:tc gridSpan="3">
                  <a:txBody>
                    <a:bodyPr/>
                    <a:lstStyle/>
                    <a:p>
                      <a:pPr algn="ctr"/>
                      <a:r>
                        <a:rPr lang="el-GR" sz="1800" dirty="0"/>
                        <a:t>Μαθήματα Γενικής Παιδείας-Κοινού Προγράμματος</a:t>
                      </a:r>
                    </a:p>
                  </a:txBody>
                  <a:tcPr marT="45711" marB="45711"/>
                </a:tc>
                <a:tc hMerge="1">
                  <a:txBody>
                    <a:bodyPr/>
                    <a:lstStyle/>
                    <a:p>
                      <a:endParaRPr lang="el-GR"/>
                    </a:p>
                  </a:txBody>
                  <a:tcPr/>
                </a:tc>
                <a:tc hMerge="1">
                  <a:txBody>
                    <a:bodyPr/>
                    <a:lstStyle/>
                    <a:p>
                      <a:endParaRPr lang="el-GR"/>
                    </a:p>
                  </a:txBody>
                  <a:tcPr/>
                </a:tc>
                <a:extLst>
                  <a:ext uri="{0D108BD9-81ED-4DB2-BD59-A6C34878D82A}">
                    <a16:rowId xmlns:a16="http://schemas.microsoft.com/office/drawing/2014/main" val="10000"/>
                  </a:ext>
                </a:extLst>
              </a:tr>
              <a:tr h="370767">
                <a:tc gridSpan="2">
                  <a:txBody>
                    <a:bodyPr/>
                    <a:lstStyle/>
                    <a:p>
                      <a:r>
                        <a:rPr lang="el-GR" sz="1800" dirty="0">
                          <a:solidFill>
                            <a:srgbClr val="FF0000"/>
                          </a:solidFill>
                        </a:rPr>
                        <a:t>Νεοελληνική</a:t>
                      </a:r>
                      <a:r>
                        <a:rPr lang="el-GR" sz="1800" baseline="0" dirty="0">
                          <a:solidFill>
                            <a:srgbClr val="FF0000"/>
                          </a:solidFill>
                        </a:rPr>
                        <a:t> Γλώσσα και Λογοτεχνία</a:t>
                      </a:r>
                      <a:endParaRPr lang="el-GR" sz="1800" dirty="0">
                        <a:solidFill>
                          <a:srgbClr val="FF0000"/>
                        </a:solidFill>
                      </a:endParaRPr>
                    </a:p>
                  </a:txBody>
                  <a:tcPr marT="45711" marB="45711"/>
                </a:tc>
                <a:tc hMerge="1">
                  <a:txBody>
                    <a:bodyPr/>
                    <a:lstStyle/>
                    <a:p>
                      <a:endParaRPr lang="el-GR"/>
                    </a:p>
                  </a:txBody>
                  <a:tcPr/>
                </a:tc>
                <a:tc>
                  <a:txBody>
                    <a:bodyPr/>
                    <a:lstStyle/>
                    <a:p>
                      <a:pPr algn="ctr"/>
                      <a:r>
                        <a:rPr lang="el-GR" sz="1800" dirty="0"/>
                        <a:t>6 ώρες</a:t>
                      </a:r>
                    </a:p>
                  </a:txBody>
                  <a:tcPr marT="45711" marB="45711" anchor="ctr"/>
                </a:tc>
                <a:extLst>
                  <a:ext uri="{0D108BD9-81ED-4DB2-BD59-A6C34878D82A}">
                    <a16:rowId xmlns:a16="http://schemas.microsoft.com/office/drawing/2014/main" val="10002"/>
                  </a:ext>
                </a:extLst>
              </a:tr>
              <a:tr h="370767">
                <a:tc gridSpan="2">
                  <a:txBody>
                    <a:bodyPr/>
                    <a:lstStyle/>
                    <a:p>
                      <a:r>
                        <a:rPr lang="el-GR" sz="1800" dirty="0"/>
                        <a:t>Θρησκευτικά</a:t>
                      </a:r>
                    </a:p>
                  </a:txBody>
                  <a:tcPr marT="45711" marB="45711"/>
                </a:tc>
                <a:tc hMerge="1">
                  <a:txBody>
                    <a:bodyPr/>
                    <a:lstStyle/>
                    <a:p>
                      <a:endParaRPr lang="el-GR"/>
                    </a:p>
                  </a:txBody>
                  <a:tcPr/>
                </a:tc>
                <a:tc>
                  <a:txBody>
                    <a:bodyPr/>
                    <a:lstStyle/>
                    <a:p>
                      <a:pPr algn="ctr"/>
                      <a:r>
                        <a:rPr lang="el-GR" sz="1800" dirty="0"/>
                        <a:t>1 ώρα</a:t>
                      </a:r>
                    </a:p>
                  </a:txBody>
                  <a:tcPr marT="45711" marB="45711" anchor="ctr"/>
                </a:tc>
                <a:extLst>
                  <a:ext uri="{0D108BD9-81ED-4DB2-BD59-A6C34878D82A}">
                    <a16:rowId xmlns:a16="http://schemas.microsoft.com/office/drawing/2014/main" val="10005"/>
                  </a:ext>
                </a:extLst>
              </a:tr>
              <a:tr h="370767">
                <a:tc gridSpan="2">
                  <a:txBody>
                    <a:bodyPr/>
                    <a:lstStyle/>
                    <a:p>
                      <a:r>
                        <a:rPr lang="el-GR" sz="1800" dirty="0"/>
                        <a:t>Αγγλικά</a:t>
                      </a:r>
                    </a:p>
                  </a:txBody>
                  <a:tcPr marT="45711" marB="45711"/>
                </a:tc>
                <a:tc hMerge="1">
                  <a:txBody>
                    <a:bodyPr/>
                    <a:lstStyle/>
                    <a:p>
                      <a:endParaRPr lang="el-GR"/>
                    </a:p>
                  </a:txBody>
                  <a:tcPr/>
                </a:tc>
                <a:tc>
                  <a:txBody>
                    <a:bodyPr/>
                    <a:lstStyle/>
                    <a:p>
                      <a:pPr algn="ctr"/>
                      <a:r>
                        <a:rPr lang="el-GR" sz="1800" dirty="0"/>
                        <a:t>2 ώρες</a:t>
                      </a:r>
                    </a:p>
                  </a:txBody>
                  <a:tcPr marT="45711" marB="45711" anchor="ctr"/>
                </a:tc>
                <a:extLst>
                  <a:ext uri="{0D108BD9-81ED-4DB2-BD59-A6C34878D82A}">
                    <a16:rowId xmlns:a16="http://schemas.microsoft.com/office/drawing/2014/main" val="2598163894"/>
                  </a:ext>
                </a:extLst>
              </a:tr>
              <a:tr h="370767">
                <a:tc gridSpan="2">
                  <a:txBody>
                    <a:bodyPr/>
                    <a:lstStyle/>
                    <a:p>
                      <a:r>
                        <a:rPr lang="el-GR" sz="1800" dirty="0"/>
                        <a:t>Φυσική Αγωγή</a:t>
                      </a:r>
                    </a:p>
                  </a:txBody>
                  <a:tcPr marT="45711" marB="45711"/>
                </a:tc>
                <a:tc hMerge="1">
                  <a:txBody>
                    <a:bodyPr/>
                    <a:lstStyle/>
                    <a:p>
                      <a:endParaRPr lang="el-GR"/>
                    </a:p>
                  </a:txBody>
                  <a:tcPr/>
                </a:tc>
                <a:tc>
                  <a:txBody>
                    <a:bodyPr/>
                    <a:lstStyle/>
                    <a:p>
                      <a:pPr algn="ctr"/>
                      <a:r>
                        <a:rPr lang="el-GR" sz="1800" dirty="0"/>
                        <a:t>3 ώρες</a:t>
                      </a:r>
                    </a:p>
                  </a:txBody>
                  <a:tcPr marT="45711" marB="45711" anchor="ctr"/>
                </a:tc>
                <a:extLst>
                  <a:ext uri="{0D108BD9-81ED-4DB2-BD59-A6C34878D82A}">
                    <a16:rowId xmlns:a16="http://schemas.microsoft.com/office/drawing/2014/main" val="10006"/>
                  </a:ext>
                </a:extLst>
              </a:tr>
              <a:tr h="640062">
                <a:tc>
                  <a:txBody>
                    <a:bodyPr/>
                    <a:lstStyle/>
                    <a:p>
                      <a:r>
                        <a:rPr lang="el-GR" sz="1800" b="0" i="0" u="none" strike="noStrike" kern="1200" baseline="0" dirty="0">
                          <a:solidFill>
                            <a:srgbClr val="FF0000"/>
                          </a:solidFill>
                          <a:latin typeface="+mn-lt"/>
                          <a:ea typeface="+mn-ea"/>
                          <a:cs typeface="+mn-cs"/>
                        </a:rPr>
                        <a:t>Ιστορία</a:t>
                      </a:r>
                      <a:r>
                        <a:rPr lang="el-GR" sz="1800" b="0" i="0" u="none" strike="noStrike" kern="1200" baseline="0" dirty="0">
                          <a:solidFill>
                            <a:schemeClr val="dk1"/>
                          </a:solidFill>
                          <a:latin typeface="+mn-lt"/>
                          <a:ea typeface="+mn-ea"/>
                          <a:cs typeface="+mn-cs"/>
                        </a:rPr>
                        <a:t> (το διδάσκονται οι μαθητές που επιλέγουν την Ομάδα Προσανατολισμού Θετικών Σπουδών και Σπουδών Υγείας και την Ομάδα Προσανατολισμού Σπουδών Οικονομίας και Πληροφορικής)</a:t>
                      </a:r>
                      <a:endParaRPr lang="el-GR" sz="1800" b="1" dirty="0"/>
                    </a:p>
                  </a:txBody>
                  <a:tcPr marT="45711" marB="45711"/>
                </a:tc>
                <a:tc>
                  <a:txBody>
                    <a:bodyPr/>
                    <a:lstStyle/>
                    <a:p>
                      <a:r>
                        <a:rPr lang="el-GR" sz="1800" b="0" i="0" u="none" strike="noStrike" kern="1200" baseline="0" dirty="0">
                          <a:solidFill>
                            <a:srgbClr val="FF0000"/>
                          </a:solidFill>
                          <a:latin typeface="+mn-lt"/>
                          <a:ea typeface="+mn-ea"/>
                          <a:cs typeface="+mn-cs"/>
                        </a:rPr>
                        <a:t>Μαθηματικά</a:t>
                      </a:r>
                      <a:r>
                        <a:rPr lang="el-GR" sz="1800" b="0" i="0" u="none" strike="noStrike" kern="1200" baseline="0" dirty="0">
                          <a:solidFill>
                            <a:schemeClr val="dk1"/>
                          </a:solidFill>
                          <a:latin typeface="+mn-lt"/>
                          <a:ea typeface="+mn-ea"/>
                          <a:cs typeface="+mn-cs"/>
                        </a:rPr>
                        <a:t> (το διδάσκονται οι μαθητές που επιλέγουν την</a:t>
                      </a:r>
                    </a:p>
                    <a:p>
                      <a:r>
                        <a:rPr lang="el-GR" sz="1800" b="0" i="0" u="none" strike="noStrike" kern="1200" baseline="0" dirty="0">
                          <a:solidFill>
                            <a:schemeClr val="dk1"/>
                          </a:solidFill>
                          <a:latin typeface="+mn-lt"/>
                          <a:ea typeface="+mn-ea"/>
                          <a:cs typeface="+mn-cs"/>
                        </a:rPr>
                        <a:t>Ομάδα Προσανατολισμού Ανθρωπιστικών Σπουδών)</a:t>
                      </a:r>
                      <a:endParaRPr lang="el-GR" sz="1800" b="1" dirty="0"/>
                    </a:p>
                    <a:p>
                      <a:endParaRPr lang="el-GR" sz="1800" b="1" dirty="0"/>
                    </a:p>
                  </a:txBody>
                  <a:tcPr marT="45711" marB="45711"/>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sz="1800" dirty="0"/>
                        <a:t>2 ώρες</a:t>
                      </a:r>
                    </a:p>
                  </a:txBody>
                  <a:tcPr marT="45711" marB="45711" anchor="ctr"/>
                </a:tc>
                <a:extLst>
                  <a:ext uri="{0D108BD9-81ED-4DB2-BD59-A6C34878D82A}">
                    <a16:rowId xmlns:a16="http://schemas.microsoft.com/office/drawing/2014/main" val="3776595341"/>
                  </a:ext>
                </a:extLst>
              </a:tr>
              <a:tr h="640062">
                <a:tc gridSpan="2">
                  <a:txBody>
                    <a:bodyPr/>
                    <a:lstStyle/>
                    <a:p>
                      <a:r>
                        <a:rPr lang="el-GR" sz="1800" b="1" dirty="0"/>
                        <a:t>Σύνολο Κοινού</a:t>
                      </a:r>
                      <a:r>
                        <a:rPr lang="el-GR" sz="1800" b="1" baseline="0" dirty="0"/>
                        <a:t> Προγράμματος</a:t>
                      </a:r>
                      <a:endParaRPr lang="el-GR" sz="1800" b="1" dirty="0"/>
                    </a:p>
                  </a:txBody>
                  <a:tcPr marT="45711" marB="45711"/>
                </a:tc>
                <a:tc hMerge="1">
                  <a:txBody>
                    <a:bodyPr/>
                    <a:lstStyle/>
                    <a:p>
                      <a:endParaRPr lang="el-GR"/>
                    </a:p>
                  </a:txBody>
                  <a:tcPr/>
                </a:tc>
                <a:tc>
                  <a:txBody>
                    <a:bodyPr/>
                    <a:lstStyle/>
                    <a:p>
                      <a:pPr algn="ctr"/>
                      <a:r>
                        <a:rPr lang="el-GR" sz="1800" b="1" dirty="0"/>
                        <a:t>14</a:t>
                      </a:r>
                      <a:r>
                        <a:rPr lang="en-US" sz="1800" b="1" dirty="0"/>
                        <a:t> </a:t>
                      </a:r>
                      <a:r>
                        <a:rPr lang="el-GR" sz="1800" b="1" dirty="0"/>
                        <a:t>ώρες/ εβδομάδα</a:t>
                      </a:r>
                    </a:p>
                  </a:txBody>
                  <a:tcPr marT="45711" marB="45711" anchor="ctr"/>
                </a:tc>
                <a:extLst>
                  <a:ext uri="{0D108BD9-81ED-4DB2-BD59-A6C34878D82A}">
                    <a16:rowId xmlns:a16="http://schemas.microsoft.com/office/drawing/2014/main" val="10007"/>
                  </a:ext>
                </a:extLst>
              </a:tr>
            </a:tbl>
          </a:graphicData>
        </a:graphic>
      </p:graphicFrame>
      <p:sp>
        <p:nvSpPr>
          <p:cNvPr id="6" name="Slide Number Placeholder 5"/>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13800AC-9438-4CC5-8C49-4D9D5C42265C}" type="slidenum">
              <a:rPr lang="el-GR" altLang="el-GR">
                <a:solidFill>
                  <a:srgbClr val="898989"/>
                </a:solidFill>
                <a:latin typeface="Calibri" panose="020F0502020204030204" pitchFamily="34" charset="0"/>
              </a:rPr>
              <a:pPr eaLnBrk="1" hangingPunct="1"/>
              <a:t>11</a:t>
            </a:fld>
            <a:endParaRPr lang="el-GR" altLang="el-GR">
              <a:solidFill>
                <a:srgbClr val="898989"/>
              </a:solidFill>
              <a:latin typeface="Calibri" panose="020F0502020204030204"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1 - Τίτλος"/>
          <p:cNvSpPr>
            <a:spLocks noGrp="1"/>
          </p:cNvSpPr>
          <p:nvPr>
            <p:ph type="title"/>
          </p:nvPr>
        </p:nvSpPr>
        <p:spPr/>
        <p:txBody>
          <a:bodyPr/>
          <a:lstStyle/>
          <a:p>
            <a:pPr eaLnBrk="1" hangingPunct="1"/>
            <a:r>
              <a:rPr lang="el-GR" altLang="el-GR" sz="4000"/>
              <a:t>Μαθήματα Γ΄Λυκείου</a:t>
            </a:r>
          </a:p>
        </p:txBody>
      </p:sp>
      <p:graphicFrame>
        <p:nvGraphicFramePr>
          <p:cNvPr id="4" name="3 - Θέση περιεχομένου"/>
          <p:cNvGraphicFramePr>
            <a:graphicFrameLocks noGrp="1"/>
          </p:cNvGraphicFramePr>
          <p:nvPr>
            <p:ph idx="1"/>
            <p:extLst>
              <p:ext uri="{D42A27DB-BD31-4B8C-83A1-F6EECF244321}">
                <p14:modId xmlns:p14="http://schemas.microsoft.com/office/powerpoint/2010/main" val="1295632255"/>
              </p:ext>
            </p:extLst>
          </p:nvPr>
        </p:nvGraphicFramePr>
        <p:xfrm>
          <a:off x="457200" y="1600200"/>
          <a:ext cx="8229600" cy="1853965"/>
        </p:xfrm>
        <a:graphic>
          <a:graphicData uri="http://schemas.openxmlformats.org/drawingml/2006/table">
            <a:tbl>
              <a:tblPr firstRow="1" bandRow="1">
                <a:tableStyleId>{5C22544A-7EE6-4342-B048-85BDC9FD1C3A}</a:tableStyleId>
              </a:tblPr>
              <a:tblGrid>
                <a:gridCol w="6583680">
                  <a:extLst>
                    <a:ext uri="{9D8B030D-6E8A-4147-A177-3AD203B41FA5}">
                      <a16:colId xmlns:a16="http://schemas.microsoft.com/office/drawing/2014/main" val="20000"/>
                    </a:ext>
                  </a:extLst>
                </a:gridCol>
                <a:gridCol w="1645920">
                  <a:extLst>
                    <a:ext uri="{9D8B030D-6E8A-4147-A177-3AD203B41FA5}">
                      <a16:colId xmlns:a16="http://schemas.microsoft.com/office/drawing/2014/main" val="20001"/>
                    </a:ext>
                  </a:extLst>
                </a:gridCol>
              </a:tblGrid>
              <a:tr h="370793">
                <a:tc gridSpan="2">
                  <a:txBody>
                    <a:bodyPr/>
                    <a:lstStyle/>
                    <a:p>
                      <a:pPr algn="ctr"/>
                      <a:r>
                        <a:rPr lang="el-GR" sz="1800" b="0" i="0" u="none" strike="noStrike" kern="1200" baseline="0" dirty="0">
                          <a:solidFill>
                            <a:schemeClr val="lt1"/>
                          </a:solidFill>
                          <a:latin typeface="+mn-lt"/>
                          <a:ea typeface="+mn-ea"/>
                          <a:cs typeface="+mn-cs"/>
                        </a:rPr>
                        <a:t>Μαθήματα Ομάδας Προσανατολισμού</a:t>
                      </a:r>
                      <a:r>
                        <a:rPr lang="el-GR" sz="1800" dirty="0"/>
                        <a:t> Ανθρωπιστικών Σπουδών</a:t>
                      </a:r>
                    </a:p>
                  </a:txBody>
                  <a:tcPr marT="45714" marB="45714"/>
                </a:tc>
                <a:tc hMerge="1">
                  <a:txBody>
                    <a:bodyPr/>
                    <a:lstStyle/>
                    <a:p>
                      <a:endParaRPr lang="el-GR"/>
                    </a:p>
                  </a:txBody>
                  <a:tcPr/>
                </a:tc>
                <a:extLst>
                  <a:ext uri="{0D108BD9-81ED-4DB2-BD59-A6C34878D82A}">
                    <a16:rowId xmlns:a16="http://schemas.microsoft.com/office/drawing/2014/main" val="10000"/>
                  </a:ext>
                </a:extLst>
              </a:tr>
              <a:tr h="370793">
                <a:tc>
                  <a:txBody>
                    <a:bodyPr/>
                    <a:lstStyle/>
                    <a:p>
                      <a:r>
                        <a:rPr lang="el-GR" sz="1800" b="0" i="0" u="none" strike="noStrike" kern="1200" baseline="0" dirty="0">
                          <a:solidFill>
                            <a:srgbClr val="FF0000"/>
                          </a:solidFill>
                          <a:latin typeface="+mn-lt"/>
                          <a:ea typeface="+mn-ea"/>
                          <a:cs typeface="+mn-cs"/>
                        </a:rPr>
                        <a:t>Αρχαία Ελληνικά</a:t>
                      </a:r>
                      <a:endParaRPr lang="el-GR" sz="1800" dirty="0">
                        <a:solidFill>
                          <a:srgbClr val="FF0000"/>
                        </a:solidFill>
                      </a:endParaRPr>
                    </a:p>
                  </a:txBody>
                  <a:tcPr marT="45714" marB="45714"/>
                </a:tc>
                <a:tc>
                  <a:txBody>
                    <a:bodyPr/>
                    <a:lstStyle/>
                    <a:p>
                      <a:r>
                        <a:rPr lang="el-GR" sz="1800" dirty="0"/>
                        <a:t>6 ώρες</a:t>
                      </a:r>
                    </a:p>
                  </a:txBody>
                  <a:tcPr marT="45714" marB="45714"/>
                </a:tc>
                <a:extLst>
                  <a:ext uri="{0D108BD9-81ED-4DB2-BD59-A6C34878D82A}">
                    <a16:rowId xmlns:a16="http://schemas.microsoft.com/office/drawing/2014/main" val="10001"/>
                  </a:ext>
                </a:extLst>
              </a:tr>
              <a:tr h="370793">
                <a:tc>
                  <a:txBody>
                    <a:bodyPr/>
                    <a:lstStyle/>
                    <a:p>
                      <a:r>
                        <a:rPr lang="el-GR" sz="1800" dirty="0">
                          <a:solidFill>
                            <a:srgbClr val="FF0000"/>
                          </a:solidFill>
                        </a:rPr>
                        <a:t>Ιστορία</a:t>
                      </a:r>
                    </a:p>
                  </a:txBody>
                  <a:tcPr marT="45714" marB="45714"/>
                </a:tc>
                <a:tc>
                  <a:txBody>
                    <a:bodyPr/>
                    <a:lstStyle/>
                    <a:p>
                      <a:r>
                        <a:rPr lang="el-GR" sz="1800" dirty="0"/>
                        <a:t>6 ώρες</a:t>
                      </a:r>
                    </a:p>
                  </a:txBody>
                  <a:tcPr marT="45714" marB="45714"/>
                </a:tc>
                <a:extLst>
                  <a:ext uri="{0D108BD9-81ED-4DB2-BD59-A6C34878D82A}">
                    <a16:rowId xmlns:a16="http://schemas.microsoft.com/office/drawing/2014/main" val="10003"/>
                  </a:ext>
                </a:extLst>
              </a:tr>
              <a:tr h="370793">
                <a:tc>
                  <a:txBody>
                    <a:bodyPr/>
                    <a:lstStyle/>
                    <a:p>
                      <a:r>
                        <a:rPr lang="el-GR" sz="1800" b="0" i="0" u="none" strike="noStrike" kern="1200" baseline="0" dirty="0">
                          <a:solidFill>
                            <a:srgbClr val="FF0000"/>
                          </a:solidFill>
                          <a:latin typeface="+mn-lt"/>
                          <a:ea typeface="+mn-ea"/>
                          <a:cs typeface="+mn-cs"/>
                        </a:rPr>
                        <a:t>Λατινικά</a:t>
                      </a:r>
                      <a:endParaRPr lang="el-GR" sz="1800" dirty="0">
                        <a:solidFill>
                          <a:srgbClr val="FF0000"/>
                        </a:solidFill>
                      </a:endParaRPr>
                    </a:p>
                  </a:txBody>
                  <a:tcPr marT="45714" marB="45714"/>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800" dirty="0"/>
                        <a:t>6 ώρες</a:t>
                      </a:r>
                    </a:p>
                  </a:txBody>
                  <a:tcPr marT="45714" marB="45714"/>
                </a:tc>
                <a:extLst>
                  <a:ext uri="{0D108BD9-81ED-4DB2-BD59-A6C34878D82A}">
                    <a16:rowId xmlns:a16="http://schemas.microsoft.com/office/drawing/2014/main" val="598815607"/>
                  </a:ext>
                </a:extLst>
              </a:tr>
              <a:tr h="370793">
                <a:tc>
                  <a:txBody>
                    <a:bodyPr/>
                    <a:lstStyle/>
                    <a:p>
                      <a:r>
                        <a:rPr lang="el-GR" sz="1800" b="1" dirty="0"/>
                        <a:t>Σύνολο</a:t>
                      </a:r>
                      <a:r>
                        <a:rPr lang="el-GR" sz="1800" b="1" baseline="0" dirty="0"/>
                        <a:t> ωρών Ομάδας μαθημάτων προσανατολισμού</a:t>
                      </a:r>
                      <a:endParaRPr lang="el-GR" sz="1800" b="1" dirty="0"/>
                    </a:p>
                  </a:txBody>
                  <a:tcPr marT="45714" marB="45714"/>
                </a:tc>
                <a:tc>
                  <a:txBody>
                    <a:bodyPr/>
                    <a:lstStyle/>
                    <a:p>
                      <a:r>
                        <a:rPr lang="el-GR" sz="1800" b="1" dirty="0"/>
                        <a:t>18 ώρες</a:t>
                      </a:r>
                    </a:p>
                  </a:txBody>
                  <a:tcPr marT="45714" marB="45714"/>
                </a:tc>
                <a:extLst>
                  <a:ext uri="{0D108BD9-81ED-4DB2-BD59-A6C34878D82A}">
                    <a16:rowId xmlns:a16="http://schemas.microsoft.com/office/drawing/2014/main" val="10004"/>
                  </a:ext>
                </a:extLst>
              </a:tr>
            </a:tbl>
          </a:graphicData>
        </a:graphic>
      </p:graphicFrame>
      <p:sp>
        <p:nvSpPr>
          <p:cNvPr id="11" name="Slide Number Placeholder 10"/>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5765814-97BA-48F9-825D-47A9C55CA365}" type="slidenum">
              <a:rPr lang="el-GR" altLang="el-GR">
                <a:solidFill>
                  <a:srgbClr val="898989"/>
                </a:solidFill>
                <a:latin typeface="Calibri" panose="020F0502020204030204" pitchFamily="34" charset="0"/>
              </a:rPr>
              <a:pPr eaLnBrk="1" hangingPunct="1"/>
              <a:t>12</a:t>
            </a:fld>
            <a:endParaRPr lang="el-GR" altLang="el-GR">
              <a:solidFill>
                <a:srgbClr val="898989"/>
              </a:solidFill>
              <a:latin typeface="Calibri" panose="020F0502020204030204"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1 - Τίτλος"/>
          <p:cNvSpPr>
            <a:spLocks noGrp="1"/>
          </p:cNvSpPr>
          <p:nvPr>
            <p:ph type="title"/>
          </p:nvPr>
        </p:nvSpPr>
        <p:spPr/>
        <p:txBody>
          <a:bodyPr/>
          <a:lstStyle/>
          <a:p>
            <a:pPr eaLnBrk="1" hangingPunct="1"/>
            <a:r>
              <a:rPr lang="el-GR" altLang="el-GR" sz="4000"/>
              <a:t>Μαθήματα Γ΄ Λυκείου</a:t>
            </a:r>
          </a:p>
        </p:txBody>
      </p:sp>
      <p:graphicFrame>
        <p:nvGraphicFramePr>
          <p:cNvPr id="4" name="3 - Θέση περιεχομένου"/>
          <p:cNvGraphicFramePr>
            <a:graphicFrameLocks noGrp="1"/>
          </p:cNvGraphicFramePr>
          <p:nvPr>
            <p:ph idx="1"/>
            <p:extLst>
              <p:ext uri="{D42A27DB-BD31-4B8C-83A1-F6EECF244321}">
                <p14:modId xmlns:p14="http://schemas.microsoft.com/office/powerpoint/2010/main" val="3442855939"/>
              </p:ext>
            </p:extLst>
          </p:nvPr>
        </p:nvGraphicFramePr>
        <p:xfrm>
          <a:off x="457200" y="1600200"/>
          <a:ext cx="8229602" cy="1854405"/>
        </p:xfrm>
        <a:graphic>
          <a:graphicData uri="http://schemas.openxmlformats.org/drawingml/2006/table">
            <a:tbl>
              <a:tblPr firstRow="1" bandRow="1">
                <a:tableStyleId>{5C22544A-7EE6-4342-B048-85BDC9FD1C3A}</a:tableStyleId>
              </a:tblPr>
              <a:tblGrid>
                <a:gridCol w="6995120">
                  <a:extLst>
                    <a:ext uri="{9D8B030D-6E8A-4147-A177-3AD203B41FA5}">
                      <a16:colId xmlns:a16="http://schemas.microsoft.com/office/drawing/2014/main" val="20000"/>
                    </a:ext>
                  </a:extLst>
                </a:gridCol>
                <a:gridCol w="1234482">
                  <a:extLst>
                    <a:ext uri="{9D8B030D-6E8A-4147-A177-3AD203B41FA5}">
                      <a16:colId xmlns:a16="http://schemas.microsoft.com/office/drawing/2014/main" val="20003"/>
                    </a:ext>
                  </a:extLst>
                </a:gridCol>
              </a:tblGrid>
              <a:tr h="370881">
                <a:tc gridSpan="2">
                  <a:txBody>
                    <a:bodyPr/>
                    <a:lstStyle/>
                    <a:p>
                      <a:pPr algn="ctr"/>
                      <a:r>
                        <a:rPr lang="el-GR" sz="1800" b="0" i="0" u="none" strike="noStrike" kern="1200" baseline="0" dirty="0">
                          <a:solidFill>
                            <a:schemeClr val="lt1"/>
                          </a:solidFill>
                          <a:latin typeface="+mn-lt"/>
                          <a:ea typeface="+mn-ea"/>
                          <a:cs typeface="+mn-cs"/>
                        </a:rPr>
                        <a:t>Μαθήματα Ομάδας Προσανατολισμού </a:t>
                      </a:r>
                      <a:r>
                        <a:rPr lang="el-GR" sz="1800" b="1" kern="1200" dirty="0">
                          <a:solidFill>
                            <a:schemeClr val="lt1"/>
                          </a:solidFill>
                          <a:latin typeface="+mn-lt"/>
                          <a:ea typeface="+mn-ea"/>
                          <a:cs typeface="+mn-cs"/>
                        </a:rPr>
                        <a:t>Θετικών Σπουδών</a:t>
                      </a:r>
                      <a:endParaRPr lang="el-GR" sz="1800" dirty="0"/>
                    </a:p>
                  </a:txBody>
                  <a:tcPr marT="45725" marB="45725"/>
                </a:tc>
                <a:tc hMerge="1">
                  <a:txBody>
                    <a:bodyPr/>
                    <a:lstStyle/>
                    <a:p>
                      <a:pPr algn="ctr"/>
                      <a:endParaRPr lang="el-GR" sz="1800" dirty="0"/>
                    </a:p>
                  </a:txBody>
                  <a:tcPr marT="45725" marB="45725"/>
                </a:tc>
                <a:extLst>
                  <a:ext uri="{0D108BD9-81ED-4DB2-BD59-A6C34878D82A}">
                    <a16:rowId xmlns:a16="http://schemas.microsoft.com/office/drawing/2014/main" val="10000"/>
                  </a:ext>
                </a:extLst>
              </a:tr>
              <a:tr h="370881">
                <a:tc>
                  <a:txBody>
                    <a:bodyPr/>
                    <a:lstStyle/>
                    <a:p>
                      <a:r>
                        <a:rPr lang="el-GR" sz="1800" dirty="0">
                          <a:solidFill>
                            <a:srgbClr val="FF0000"/>
                          </a:solidFill>
                        </a:rPr>
                        <a:t>Μαθηματικά </a:t>
                      </a:r>
                    </a:p>
                  </a:txBody>
                  <a:tcPr marT="45725" marB="45725"/>
                </a:tc>
                <a:tc>
                  <a:txBody>
                    <a:bodyPr/>
                    <a:lstStyle/>
                    <a:p>
                      <a:r>
                        <a:rPr lang="el-GR" sz="1800" dirty="0"/>
                        <a:t>6 ώρες</a:t>
                      </a:r>
                    </a:p>
                  </a:txBody>
                  <a:tcPr marT="45725" marB="45725"/>
                </a:tc>
                <a:extLst>
                  <a:ext uri="{0D108BD9-81ED-4DB2-BD59-A6C34878D82A}">
                    <a16:rowId xmlns:a16="http://schemas.microsoft.com/office/drawing/2014/main" val="10002"/>
                  </a:ext>
                </a:extLst>
              </a:tr>
              <a:tr h="370881">
                <a:tc>
                  <a:txBody>
                    <a:bodyPr/>
                    <a:lstStyle/>
                    <a:p>
                      <a:r>
                        <a:rPr lang="el-GR" sz="1800" dirty="0">
                          <a:solidFill>
                            <a:srgbClr val="FF0000"/>
                          </a:solidFill>
                        </a:rPr>
                        <a:t>Φυσική</a:t>
                      </a:r>
                    </a:p>
                  </a:txBody>
                  <a:tcPr marT="45725" marB="45725"/>
                </a:tc>
                <a:tc>
                  <a:txBody>
                    <a:bodyPr/>
                    <a:lstStyle/>
                    <a:p>
                      <a:r>
                        <a:rPr lang="el-GR" sz="1800" dirty="0"/>
                        <a:t>6 ώρες</a:t>
                      </a:r>
                    </a:p>
                  </a:txBody>
                  <a:tcPr marT="45725" marB="45725"/>
                </a:tc>
                <a:extLst>
                  <a:ext uri="{0D108BD9-81ED-4DB2-BD59-A6C34878D82A}">
                    <a16:rowId xmlns:a16="http://schemas.microsoft.com/office/drawing/2014/main" val="10003"/>
                  </a:ext>
                </a:extLst>
              </a:tr>
              <a:tr h="370881">
                <a:tc>
                  <a:txBody>
                    <a:bodyPr/>
                    <a:lstStyle/>
                    <a:p>
                      <a:r>
                        <a:rPr lang="el-GR" sz="1800" dirty="0">
                          <a:solidFill>
                            <a:srgbClr val="FF0000"/>
                          </a:solidFill>
                        </a:rPr>
                        <a:t>Χημεία</a:t>
                      </a:r>
                    </a:p>
                  </a:txBody>
                  <a:tcPr marT="45725" marB="45725"/>
                </a:tc>
                <a:tc>
                  <a:txBody>
                    <a:bodyPr/>
                    <a:lstStyle/>
                    <a:p>
                      <a:r>
                        <a:rPr lang="el-GR" sz="1800" dirty="0"/>
                        <a:t>6 ώρες</a:t>
                      </a:r>
                    </a:p>
                  </a:txBody>
                  <a:tcPr marT="45725" marB="45725"/>
                </a:tc>
                <a:extLst>
                  <a:ext uri="{0D108BD9-81ED-4DB2-BD59-A6C34878D82A}">
                    <a16:rowId xmlns:a16="http://schemas.microsoft.com/office/drawing/2014/main" val="10004"/>
                  </a:ext>
                </a:extLst>
              </a:tr>
              <a:tr h="370881">
                <a:tc>
                  <a:txBody>
                    <a:bodyPr/>
                    <a:lstStyle/>
                    <a:p>
                      <a:r>
                        <a:rPr lang="el-GR" sz="1800" b="1" dirty="0"/>
                        <a:t>Σύνολο</a:t>
                      </a:r>
                      <a:r>
                        <a:rPr lang="el-GR" sz="1800" b="1" baseline="0" dirty="0"/>
                        <a:t> ωρών Ομάδας μαθημάτων προσανατολισμού</a:t>
                      </a:r>
                      <a:endParaRPr lang="el-GR" sz="1800" b="1" dirty="0"/>
                    </a:p>
                  </a:txBody>
                  <a:tcPr marT="45725" marB="45725"/>
                </a:tc>
                <a:tc>
                  <a:txBody>
                    <a:bodyPr/>
                    <a:lstStyle/>
                    <a:p>
                      <a:r>
                        <a:rPr lang="el-GR" sz="1800" b="1" dirty="0"/>
                        <a:t>18 ώρες</a:t>
                      </a:r>
                    </a:p>
                  </a:txBody>
                  <a:tcPr marT="45714" marB="45714"/>
                </a:tc>
                <a:extLst>
                  <a:ext uri="{0D108BD9-81ED-4DB2-BD59-A6C34878D82A}">
                    <a16:rowId xmlns:a16="http://schemas.microsoft.com/office/drawing/2014/main" val="10005"/>
                  </a:ext>
                </a:extLst>
              </a:tr>
            </a:tbl>
          </a:graphicData>
        </a:graphic>
      </p:graphicFrame>
      <p:sp>
        <p:nvSpPr>
          <p:cNvPr id="6" name="Slide Number Placeholder 5"/>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D9A95BD-8B05-4323-8AF4-A863CBD948C2}" type="slidenum">
              <a:rPr lang="el-GR" altLang="el-GR">
                <a:solidFill>
                  <a:srgbClr val="898989"/>
                </a:solidFill>
                <a:latin typeface="Calibri" panose="020F0502020204030204" pitchFamily="34" charset="0"/>
              </a:rPr>
              <a:pPr eaLnBrk="1" hangingPunct="1"/>
              <a:t>13</a:t>
            </a:fld>
            <a:endParaRPr lang="el-GR" altLang="el-GR">
              <a:solidFill>
                <a:srgbClr val="898989"/>
              </a:solidFill>
              <a:latin typeface="Calibri" panose="020F0502020204030204"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1 - Τίτλος"/>
          <p:cNvSpPr>
            <a:spLocks noGrp="1"/>
          </p:cNvSpPr>
          <p:nvPr>
            <p:ph type="title"/>
          </p:nvPr>
        </p:nvSpPr>
        <p:spPr/>
        <p:txBody>
          <a:bodyPr/>
          <a:lstStyle/>
          <a:p>
            <a:pPr eaLnBrk="1" hangingPunct="1"/>
            <a:r>
              <a:rPr lang="el-GR" altLang="el-GR" sz="4000"/>
              <a:t>Μαθήματα Γ΄ Λυκείου</a:t>
            </a:r>
          </a:p>
        </p:txBody>
      </p:sp>
      <p:graphicFrame>
        <p:nvGraphicFramePr>
          <p:cNvPr id="4" name="3 - Θέση περιεχομένου"/>
          <p:cNvGraphicFramePr>
            <a:graphicFrameLocks noGrp="1"/>
          </p:cNvGraphicFramePr>
          <p:nvPr>
            <p:ph idx="1"/>
            <p:extLst>
              <p:ext uri="{D42A27DB-BD31-4B8C-83A1-F6EECF244321}">
                <p14:modId xmlns:p14="http://schemas.microsoft.com/office/powerpoint/2010/main" val="764775723"/>
              </p:ext>
            </p:extLst>
          </p:nvPr>
        </p:nvGraphicFramePr>
        <p:xfrm>
          <a:off x="457200" y="1600200"/>
          <a:ext cx="8229602" cy="1854405"/>
        </p:xfrm>
        <a:graphic>
          <a:graphicData uri="http://schemas.openxmlformats.org/drawingml/2006/table">
            <a:tbl>
              <a:tblPr firstRow="1" bandRow="1">
                <a:tableStyleId>{5C22544A-7EE6-4342-B048-85BDC9FD1C3A}</a:tableStyleId>
              </a:tblPr>
              <a:tblGrid>
                <a:gridCol w="7067128">
                  <a:extLst>
                    <a:ext uri="{9D8B030D-6E8A-4147-A177-3AD203B41FA5}">
                      <a16:colId xmlns:a16="http://schemas.microsoft.com/office/drawing/2014/main" val="20000"/>
                    </a:ext>
                  </a:extLst>
                </a:gridCol>
                <a:gridCol w="1162474">
                  <a:extLst>
                    <a:ext uri="{9D8B030D-6E8A-4147-A177-3AD203B41FA5}">
                      <a16:colId xmlns:a16="http://schemas.microsoft.com/office/drawing/2014/main" val="20003"/>
                    </a:ext>
                  </a:extLst>
                </a:gridCol>
              </a:tblGrid>
              <a:tr h="370881">
                <a:tc gridSpan="2">
                  <a:txBody>
                    <a:bodyPr/>
                    <a:lstStyle/>
                    <a:p>
                      <a:pPr algn="ctr"/>
                      <a:r>
                        <a:rPr lang="el-GR" sz="1800" b="0" i="0" u="none" strike="noStrike" kern="1200" baseline="0" dirty="0">
                          <a:solidFill>
                            <a:schemeClr val="lt1"/>
                          </a:solidFill>
                          <a:latin typeface="+mn-lt"/>
                          <a:ea typeface="+mn-ea"/>
                          <a:cs typeface="+mn-cs"/>
                        </a:rPr>
                        <a:t>Μαθήματα Ομάδας Προσανατολισμού </a:t>
                      </a:r>
                      <a:r>
                        <a:rPr lang="el-GR" sz="1800" b="1" kern="1200" dirty="0">
                          <a:solidFill>
                            <a:schemeClr val="lt1"/>
                          </a:solidFill>
                          <a:latin typeface="+mn-lt"/>
                          <a:ea typeface="+mn-ea"/>
                          <a:cs typeface="+mn-cs"/>
                        </a:rPr>
                        <a:t>Σπουδών Υγείας</a:t>
                      </a:r>
                      <a:endParaRPr lang="el-GR" sz="1800" dirty="0"/>
                    </a:p>
                  </a:txBody>
                  <a:tcPr marT="45725" marB="45725"/>
                </a:tc>
                <a:tc hMerge="1">
                  <a:txBody>
                    <a:bodyPr/>
                    <a:lstStyle/>
                    <a:p>
                      <a:pPr algn="ctr"/>
                      <a:endParaRPr lang="el-GR" sz="1800" dirty="0"/>
                    </a:p>
                  </a:txBody>
                  <a:tcPr marT="45725" marB="45725"/>
                </a:tc>
                <a:extLst>
                  <a:ext uri="{0D108BD9-81ED-4DB2-BD59-A6C34878D82A}">
                    <a16:rowId xmlns:a16="http://schemas.microsoft.com/office/drawing/2014/main" val="10000"/>
                  </a:ext>
                </a:extLst>
              </a:tr>
              <a:tr h="370881">
                <a:tc>
                  <a:txBody>
                    <a:bodyPr/>
                    <a:lstStyle/>
                    <a:p>
                      <a:r>
                        <a:rPr lang="el-GR" sz="1800" dirty="0">
                          <a:solidFill>
                            <a:srgbClr val="FF0000"/>
                          </a:solidFill>
                        </a:rPr>
                        <a:t>Φυσική</a:t>
                      </a:r>
                    </a:p>
                  </a:txBody>
                  <a:tcPr marT="45725" marB="45725"/>
                </a:tc>
                <a:tc>
                  <a:txBody>
                    <a:bodyPr/>
                    <a:lstStyle/>
                    <a:p>
                      <a:r>
                        <a:rPr lang="el-GR" sz="1800" dirty="0"/>
                        <a:t>6 ώρες</a:t>
                      </a:r>
                    </a:p>
                  </a:txBody>
                  <a:tcPr marT="45725" marB="45725"/>
                </a:tc>
                <a:extLst>
                  <a:ext uri="{0D108BD9-81ED-4DB2-BD59-A6C34878D82A}">
                    <a16:rowId xmlns:a16="http://schemas.microsoft.com/office/drawing/2014/main" val="10003"/>
                  </a:ext>
                </a:extLst>
              </a:tr>
              <a:tr h="370881">
                <a:tc>
                  <a:txBody>
                    <a:bodyPr/>
                    <a:lstStyle/>
                    <a:p>
                      <a:r>
                        <a:rPr lang="el-GR" sz="1800" dirty="0">
                          <a:solidFill>
                            <a:srgbClr val="FF0000"/>
                          </a:solidFill>
                        </a:rPr>
                        <a:t>Χημεία</a:t>
                      </a:r>
                    </a:p>
                  </a:txBody>
                  <a:tcPr marT="45725" marB="45725"/>
                </a:tc>
                <a:tc>
                  <a:txBody>
                    <a:bodyPr/>
                    <a:lstStyle/>
                    <a:p>
                      <a:r>
                        <a:rPr lang="el-GR" sz="1800" dirty="0"/>
                        <a:t>6 ώρες</a:t>
                      </a:r>
                    </a:p>
                  </a:txBody>
                  <a:tcPr marT="45725" marB="45725"/>
                </a:tc>
                <a:extLst>
                  <a:ext uri="{0D108BD9-81ED-4DB2-BD59-A6C34878D82A}">
                    <a16:rowId xmlns:a16="http://schemas.microsoft.com/office/drawing/2014/main" val="10004"/>
                  </a:ext>
                </a:extLst>
              </a:tr>
              <a:tr h="370881">
                <a:tc>
                  <a:txBody>
                    <a:bodyPr/>
                    <a:lstStyle/>
                    <a:p>
                      <a:r>
                        <a:rPr lang="el-GR" sz="1800" b="0" i="0" u="none" strike="noStrike" kern="1200" baseline="0" dirty="0">
                          <a:solidFill>
                            <a:srgbClr val="FF0000"/>
                          </a:solidFill>
                          <a:latin typeface="+mn-lt"/>
                          <a:ea typeface="+mn-ea"/>
                          <a:cs typeface="+mn-cs"/>
                        </a:rPr>
                        <a:t>Βιολογία</a:t>
                      </a:r>
                      <a:endParaRPr lang="el-GR" sz="1800" dirty="0">
                        <a:solidFill>
                          <a:srgbClr val="FF0000"/>
                        </a:solidFill>
                      </a:endParaRPr>
                    </a:p>
                  </a:txBody>
                  <a:tcPr marT="45725" marB="45725"/>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800" dirty="0"/>
                        <a:t>6 ώρες</a:t>
                      </a:r>
                    </a:p>
                  </a:txBody>
                  <a:tcPr marT="45714" marB="45714"/>
                </a:tc>
                <a:extLst>
                  <a:ext uri="{0D108BD9-81ED-4DB2-BD59-A6C34878D82A}">
                    <a16:rowId xmlns:a16="http://schemas.microsoft.com/office/drawing/2014/main" val="1277482379"/>
                  </a:ext>
                </a:extLst>
              </a:tr>
              <a:tr h="370881">
                <a:tc>
                  <a:txBody>
                    <a:bodyPr/>
                    <a:lstStyle/>
                    <a:p>
                      <a:r>
                        <a:rPr lang="el-GR" sz="1800" b="1" dirty="0"/>
                        <a:t>Σύνολο</a:t>
                      </a:r>
                      <a:r>
                        <a:rPr lang="el-GR" sz="1800" b="1" baseline="0" dirty="0"/>
                        <a:t> ωρών Ομάδας μαθημάτων προσανατολισμού</a:t>
                      </a:r>
                      <a:endParaRPr lang="el-GR" sz="1800" b="1" dirty="0"/>
                    </a:p>
                  </a:txBody>
                  <a:tcPr marT="45725" marB="45725"/>
                </a:tc>
                <a:tc>
                  <a:txBody>
                    <a:bodyPr/>
                    <a:lstStyle/>
                    <a:p>
                      <a:r>
                        <a:rPr lang="el-GR" sz="1800" b="1" dirty="0"/>
                        <a:t>18 ώρες</a:t>
                      </a:r>
                    </a:p>
                  </a:txBody>
                  <a:tcPr marT="45714" marB="45714"/>
                </a:tc>
                <a:extLst>
                  <a:ext uri="{0D108BD9-81ED-4DB2-BD59-A6C34878D82A}">
                    <a16:rowId xmlns:a16="http://schemas.microsoft.com/office/drawing/2014/main" val="10005"/>
                  </a:ext>
                </a:extLst>
              </a:tr>
            </a:tbl>
          </a:graphicData>
        </a:graphic>
      </p:graphicFrame>
      <p:sp>
        <p:nvSpPr>
          <p:cNvPr id="6" name="Slide Number Placeholder 5"/>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D9A95BD-8B05-4323-8AF4-A863CBD948C2}" type="slidenum">
              <a:rPr lang="el-GR" altLang="el-GR">
                <a:solidFill>
                  <a:srgbClr val="898989"/>
                </a:solidFill>
                <a:latin typeface="Calibri" panose="020F0502020204030204" pitchFamily="34" charset="0"/>
              </a:rPr>
              <a:pPr eaLnBrk="1" hangingPunct="1"/>
              <a:t>14</a:t>
            </a:fld>
            <a:endParaRPr lang="el-GR" altLang="el-GR">
              <a:solidFill>
                <a:srgbClr val="898989"/>
              </a:solidFill>
              <a:latin typeface="Calibri" panose="020F0502020204030204" pitchFamily="34" charset="0"/>
            </a:endParaRPr>
          </a:p>
        </p:txBody>
      </p:sp>
    </p:spTree>
    <p:extLst>
      <p:ext uri="{BB962C8B-B14F-4D97-AF65-F5344CB8AC3E}">
        <p14:creationId xmlns:p14="http://schemas.microsoft.com/office/powerpoint/2010/main" val="30868690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1 - Τίτλος"/>
          <p:cNvSpPr>
            <a:spLocks noGrp="1"/>
          </p:cNvSpPr>
          <p:nvPr>
            <p:ph type="title"/>
          </p:nvPr>
        </p:nvSpPr>
        <p:spPr/>
        <p:txBody>
          <a:bodyPr/>
          <a:lstStyle/>
          <a:p>
            <a:pPr eaLnBrk="1" hangingPunct="1"/>
            <a:r>
              <a:rPr lang="el-GR" altLang="el-GR" sz="4000"/>
              <a:t>Μαθήματα Γ΄ Λυκείου</a:t>
            </a:r>
          </a:p>
        </p:txBody>
      </p:sp>
      <p:graphicFrame>
        <p:nvGraphicFramePr>
          <p:cNvPr id="4" name="3 - Θέση περιεχομένου"/>
          <p:cNvGraphicFramePr>
            <a:graphicFrameLocks noGrp="1"/>
          </p:cNvGraphicFramePr>
          <p:nvPr>
            <p:ph idx="1"/>
            <p:extLst>
              <p:ext uri="{D42A27DB-BD31-4B8C-83A1-F6EECF244321}">
                <p14:modId xmlns:p14="http://schemas.microsoft.com/office/powerpoint/2010/main" val="3227274406"/>
              </p:ext>
            </p:extLst>
          </p:nvPr>
        </p:nvGraphicFramePr>
        <p:xfrm>
          <a:off x="457200" y="1600200"/>
          <a:ext cx="8229599" cy="1849130"/>
        </p:xfrm>
        <a:graphic>
          <a:graphicData uri="http://schemas.openxmlformats.org/drawingml/2006/table">
            <a:tbl>
              <a:tblPr firstRow="1" bandRow="1">
                <a:tableStyleId>{5C22544A-7EE6-4342-B048-85BDC9FD1C3A}</a:tableStyleId>
              </a:tblPr>
              <a:tblGrid>
                <a:gridCol w="7139136">
                  <a:extLst>
                    <a:ext uri="{9D8B030D-6E8A-4147-A177-3AD203B41FA5}">
                      <a16:colId xmlns:a16="http://schemas.microsoft.com/office/drawing/2014/main" val="20000"/>
                    </a:ext>
                  </a:extLst>
                </a:gridCol>
                <a:gridCol w="1090463">
                  <a:extLst>
                    <a:ext uri="{9D8B030D-6E8A-4147-A177-3AD203B41FA5}">
                      <a16:colId xmlns:a16="http://schemas.microsoft.com/office/drawing/2014/main" val="20003"/>
                    </a:ext>
                  </a:extLst>
                </a:gridCol>
              </a:tblGrid>
              <a:tr h="370840">
                <a:tc gridSpan="2">
                  <a:txBody>
                    <a:bodyPr/>
                    <a:lstStyle/>
                    <a:p>
                      <a:pPr algn="ctr"/>
                      <a:r>
                        <a:rPr lang="el-GR" sz="1800" b="0" i="0" u="none" strike="noStrike" kern="1200" baseline="0" dirty="0">
                          <a:solidFill>
                            <a:schemeClr val="lt1"/>
                          </a:solidFill>
                          <a:latin typeface="+mn-lt"/>
                          <a:ea typeface="+mn-ea"/>
                          <a:cs typeface="+mn-cs"/>
                        </a:rPr>
                        <a:t>Μαθήματα Ομάδας Προσανατολισμού</a:t>
                      </a:r>
                      <a:r>
                        <a:rPr lang="el-GR" sz="1800" b="1" kern="1200" dirty="0">
                          <a:solidFill>
                            <a:schemeClr val="lt1"/>
                          </a:solidFill>
                          <a:latin typeface="+mn-lt"/>
                          <a:ea typeface="+mn-ea"/>
                          <a:cs typeface="+mn-cs"/>
                        </a:rPr>
                        <a:t> ΣΠΟΥΔΩΝ ΟΙΚΟΝΟΜΙΑΣ ΚΑΙ ΠΛΗΡΟΦΟΡΙΚΗΣ</a:t>
                      </a:r>
                    </a:p>
                  </a:txBody>
                  <a:tcPr/>
                </a:tc>
                <a:tc hMerge="1">
                  <a:txBody>
                    <a:bodyPr/>
                    <a:lstStyle/>
                    <a:p>
                      <a:pPr algn="ctr"/>
                      <a:endParaRPr lang="el-GR" dirty="0"/>
                    </a:p>
                  </a:txBody>
                  <a:tcPr/>
                </a:tc>
                <a:extLst>
                  <a:ext uri="{0D108BD9-81ED-4DB2-BD59-A6C34878D82A}">
                    <a16:rowId xmlns:a16="http://schemas.microsoft.com/office/drawing/2014/main" val="10000"/>
                  </a:ext>
                </a:extLst>
              </a:tr>
              <a:tr h="370840">
                <a:tc>
                  <a:txBody>
                    <a:bodyPr/>
                    <a:lstStyle/>
                    <a:p>
                      <a:r>
                        <a:rPr lang="el-GR" dirty="0">
                          <a:solidFill>
                            <a:srgbClr val="FF0000"/>
                          </a:solidFill>
                        </a:rPr>
                        <a:t>Μαθηματικά</a:t>
                      </a:r>
                    </a:p>
                  </a:txBody>
                  <a:tcPr/>
                </a:tc>
                <a:tc>
                  <a:txBody>
                    <a:bodyPr/>
                    <a:lstStyle/>
                    <a:p>
                      <a:r>
                        <a:rPr lang="el-GR" dirty="0"/>
                        <a:t>6 ώρες</a:t>
                      </a:r>
                    </a:p>
                  </a:txBody>
                  <a:tcPr/>
                </a:tc>
                <a:extLst>
                  <a:ext uri="{0D108BD9-81ED-4DB2-BD59-A6C34878D82A}">
                    <a16:rowId xmlns:a16="http://schemas.microsoft.com/office/drawing/2014/main" val="10002"/>
                  </a:ext>
                </a:extLst>
              </a:tr>
              <a:tr h="370840">
                <a:tc>
                  <a:txBody>
                    <a:bodyPr/>
                    <a:lstStyle/>
                    <a:p>
                      <a:r>
                        <a:rPr lang="el-GR" dirty="0">
                          <a:solidFill>
                            <a:srgbClr val="FF0000"/>
                          </a:solidFill>
                        </a:rPr>
                        <a:t>Αρχές Οικονομικής Θεωρίας</a:t>
                      </a:r>
                      <a:endParaRPr lang="el-GR" sz="1800" b="0" i="0" u="none" strike="noStrike" kern="1200" baseline="0" dirty="0">
                        <a:solidFill>
                          <a:srgbClr val="FF0000"/>
                        </a:solidFill>
                        <a:latin typeface="+mn-lt"/>
                        <a:ea typeface="+mn-ea"/>
                        <a:cs typeface="+mn-cs"/>
                      </a:endParaRPr>
                    </a:p>
                  </a:txBody>
                  <a:tcPr/>
                </a:tc>
                <a:tc>
                  <a:txBody>
                    <a:bodyPr/>
                    <a:lstStyle/>
                    <a:p>
                      <a:r>
                        <a:rPr lang="el-GR" dirty="0"/>
                        <a:t>6 ώρες</a:t>
                      </a:r>
                    </a:p>
                  </a:txBody>
                  <a:tcPr/>
                </a:tc>
                <a:extLst>
                  <a:ext uri="{0D108BD9-81ED-4DB2-BD59-A6C34878D82A}">
                    <a16:rowId xmlns:a16="http://schemas.microsoft.com/office/drawing/2014/main" val="10003"/>
                  </a:ext>
                </a:extLst>
              </a:tr>
              <a:tr h="365770">
                <a:tc>
                  <a:txBody>
                    <a:bodyPr/>
                    <a:lstStyle/>
                    <a:p>
                      <a:r>
                        <a:rPr lang="el-GR" sz="1800" dirty="0">
                          <a:solidFill>
                            <a:srgbClr val="FF0000"/>
                          </a:solidFill>
                        </a:rPr>
                        <a:t>Πληροφορική</a:t>
                      </a:r>
                    </a:p>
                  </a:txBody>
                  <a:tcPr marT="45725" marB="45725"/>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800" dirty="0"/>
                        <a:t>6 ώρες</a:t>
                      </a:r>
                    </a:p>
                  </a:txBody>
                  <a:tcPr/>
                </a:tc>
                <a:extLst>
                  <a:ext uri="{0D108BD9-81ED-4DB2-BD59-A6C34878D82A}">
                    <a16:rowId xmlns:a16="http://schemas.microsoft.com/office/drawing/2014/main" val="273594822"/>
                  </a:ext>
                </a:extLst>
              </a:tr>
              <a:tr h="370840">
                <a:tc>
                  <a:txBody>
                    <a:bodyPr/>
                    <a:lstStyle/>
                    <a:p>
                      <a:r>
                        <a:rPr lang="el-GR" b="1" dirty="0"/>
                        <a:t>Σύνολο</a:t>
                      </a:r>
                      <a:r>
                        <a:rPr lang="el-GR" b="1" baseline="0" dirty="0"/>
                        <a:t> ωρών Ομάδας μαθημάτων προσανατολισμού</a:t>
                      </a:r>
                      <a:endParaRPr lang="el-GR"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b="1" dirty="0"/>
                        <a:t>18 ώρες</a:t>
                      </a:r>
                    </a:p>
                  </a:txBody>
                  <a:tcPr/>
                </a:tc>
                <a:extLst>
                  <a:ext uri="{0D108BD9-81ED-4DB2-BD59-A6C34878D82A}">
                    <a16:rowId xmlns:a16="http://schemas.microsoft.com/office/drawing/2014/main" val="10005"/>
                  </a:ext>
                </a:extLst>
              </a:tr>
            </a:tbl>
          </a:graphicData>
        </a:graphic>
      </p:graphicFrame>
      <p:sp>
        <p:nvSpPr>
          <p:cNvPr id="6" name="Slide Number Placeholder 5"/>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9AAC30A-1B76-4FFC-8708-2FFB3D179390}" type="slidenum">
              <a:rPr lang="el-GR" altLang="el-GR">
                <a:solidFill>
                  <a:srgbClr val="898989"/>
                </a:solidFill>
                <a:latin typeface="Calibri" panose="020F0502020204030204" pitchFamily="34" charset="0"/>
              </a:rPr>
              <a:pPr eaLnBrk="1" hangingPunct="1"/>
              <a:t>15</a:t>
            </a:fld>
            <a:endParaRPr lang="el-GR" altLang="el-GR">
              <a:solidFill>
                <a:srgbClr val="898989"/>
              </a:solidFill>
              <a:latin typeface="Calibri" panose="020F0502020204030204"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 Τίτλος"/>
          <p:cNvSpPr>
            <a:spLocks noGrp="1"/>
          </p:cNvSpPr>
          <p:nvPr>
            <p:ph type="title"/>
          </p:nvPr>
        </p:nvSpPr>
        <p:spPr/>
        <p:txBody>
          <a:bodyPr/>
          <a:lstStyle/>
          <a:p>
            <a:r>
              <a:rPr lang="el-GR" sz="3200" b="1" dirty="0"/>
              <a:t>Απόλυση Μαθητών Γενικού Λυκείου </a:t>
            </a:r>
            <a:br>
              <a:rPr lang="el-GR" sz="3200" b="1" dirty="0"/>
            </a:br>
            <a:r>
              <a:rPr lang="el-GR" sz="1400" b="1" dirty="0"/>
              <a:t>(Ν 4692/2020 ΦΕΚ </a:t>
            </a:r>
            <a:r>
              <a:rPr lang="el-GR" sz="1400" b="1" dirty="0" err="1"/>
              <a:t>τ.Α</a:t>
            </a:r>
            <a:r>
              <a:rPr lang="el-GR" sz="1400" b="1" dirty="0"/>
              <a:t> 111/12-6-2020 άρθρο 8, ΥΑ 102474/Δ2/20-6-2021, </a:t>
            </a:r>
            <a:r>
              <a:rPr lang="el-GR" sz="1400" b="1" dirty="0" err="1"/>
              <a:t>φεκ</a:t>
            </a:r>
            <a:r>
              <a:rPr lang="el-GR" sz="1400" b="1" dirty="0"/>
              <a:t> </a:t>
            </a:r>
            <a:r>
              <a:rPr lang="el-GR" sz="1400" b="1" dirty="0" err="1"/>
              <a:t>τ.Β</a:t>
            </a:r>
            <a:r>
              <a:rPr lang="el-GR" sz="1400" b="1" dirty="0"/>
              <a:t> 4134/9-9-2021)</a:t>
            </a:r>
            <a:endParaRPr lang="el-GR" sz="1400" dirty="0"/>
          </a:p>
        </p:txBody>
      </p:sp>
      <p:sp>
        <p:nvSpPr>
          <p:cNvPr id="3" name="2 - Θέση περιεχομένου"/>
          <p:cNvSpPr>
            <a:spLocks noGrp="1"/>
          </p:cNvSpPr>
          <p:nvPr>
            <p:ph idx="1"/>
          </p:nvPr>
        </p:nvSpPr>
        <p:spPr/>
        <p:txBody>
          <a:bodyPr rtlCol="0">
            <a:normAutofit fontScale="70000" lnSpcReduction="20000"/>
          </a:bodyPr>
          <a:lstStyle/>
          <a:p>
            <a:endParaRPr lang="el-GR" sz="2000" dirty="0"/>
          </a:p>
          <a:p>
            <a:r>
              <a:rPr lang="el-GR" dirty="0"/>
              <a:t>Τα μαθήματα της Γ΄ τάξης Ημερήσιου Γενικού Λυκείου κατανέμονται σε δύο (2) ομάδες:</a:t>
            </a:r>
          </a:p>
          <a:p>
            <a:pPr lvl="1"/>
            <a:r>
              <a:rPr lang="el-GR" dirty="0"/>
              <a:t>Η ομάδα Α΄ περιλαμβάνει το μάθημα Γενικής Παιδείας «Νεοελληνική Γλώσσα και Λογοτεχνία»</a:t>
            </a:r>
            <a:r>
              <a:rPr lang="en-US" dirty="0"/>
              <a:t>, </a:t>
            </a:r>
            <a:r>
              <a:rPr lang="el-GR" dirty="0"/>
              <a:t>Μαθηματικά ή Ιστορία και όλα τα μαθήματα Ομάδων Προσανατολισμού, τα οποία εξετάζονται γραπτώς στις απολυτήριες εξετάσεις.</a:t>
            </a:r>
          </a:p>
          <a:p>
            <a:pPr lvl="1"/>
            <a:r>
              <a:rPr lang="el-GR" dirty="0"/>
              <a:t>Η ομάδα Β΄ περιλαμβάνει τα υπόλοιπα μαθήματα Γενικής Παιδείας και τα μαθήματα Επιλογής, τα οποία δεν εξετάζονται γραπτώς στις απολυτήριες εξετάσεις</a:t>
            </a:r>
          </a:p>
          <a:p>
            <a:r>
              <a:rPr lang="el-GR" dirty="0"/>
              <a:t>Ο βαθμός ετήσιας επίδοσης του μαθητή σε κάθε μάθημα γραπτώς εξεταζόμενο είναι το άθροισμα του </a:t>
            </a:r>
            <a:r>
              <a:rPr lang="el-GR" b="1" dirty="0"/>
              <a:t>ετήσιου προφορικού βαθμού σε ποσοστό 60%</a:t>
            </a:r>
            <a:r>
              <a:rPr lang="el-GR" dirty="0"/>
              <a:t> και του βαθμού των </a:t>
            </a:r>
            <a:r>
              <a:rPr lang="el-GR" b="1" dirty="0"/>
              <a:t>γραπτών εξετάσεων σε ποσοστό 40%</a:t>
            </a:r>
          </a:p>
          <a:p>
            <a:r>
              <a:rPr lang="el-GR" dirty="0"/>
              <a:t>Για τα μαθήματα που δεν εξετάζονται γραπτώς, βαθμός ετήσιας επίδοσης είναι ο μέσος όρος των βαθμών των δύο (2) </a:t>
            </a:r>
            <a:r>
              <a:rPr lang="el-GR" dirty="0" err="1"/>
              <a:t>τετραμήνων</a:t>
            </a:r>
            <a:endParaRPr lang="el-GR" b="1" dirty="0"/>
          </a:p>
        </p:txBody>
      </p:sp>
      <p:sp>
        <p:nvSpPr>
          <p:cNvPr id="5" name="Slide Number Placeholder 4"/>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3707B61-A61B-44F0-8209-797D82E92835}" type="slidenum">
              <a:rPr lang="el-GR" altLang="el-GR">
                <a:solidFill>
                  <a:srgbClr val="898989"/>
                </a:solidFill>
                <a:latin typeface="Calibri" panose="020F0502020204030204" pitchFamily="34" charset="0"/>
              </a:rPr>
              <a:pPr eaLnBrk="1" hangingPunct="1"/>
              <a:t>16</a:t>
            </a:fld>
            <a:endParaRPr lang="el-GR" altLang="el-GR">
              <a:solidFill>
                <a:srgbClr val="898989"/>
              </a:solidFill>
              <a:latin typeface="Calibri" panose="020F0502020204030204" pitchFamily="34" charset="0"/>
            </a:endParaRPr>
          </a:p>
        </p:txBody>
      </p:sp>
    </p:spTree>
    <p:extLst>
      <p:ext uri="{BB962C8B-B14F-4D97-AF65-F5344CB8AC3E}">
        <p14:creationId xmlns:p14="http://schemas.microsoft.com/office/powerpoint/2010/main" val="5425529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 Τίτλος"/>
          <p:cNvSpPr>
            <a:spLocks noGrp="1"/>
          </p:cNvSpPr>
          <p:nvPr>
            <p:ph type="title"/>
          </p:nvPr>
        </p:nvSpPr>
        <p:spPr/>
        <p:txBody>
          <a:bodyPr/>
          <a:lstStyle/>
          <a:p>
            <a:r>
              <a:rPr lang="el-GR" sz="3200" b="1" dirty="0"/>
              <a:t>Απόλυση Μαθητών Γενικού Λυκείου </a:t>
            </a:r>
            <a:br>
              <a:rPr lang="el-GR" sz="3200" b="1" dirty="0"/>
            </a:br>
            <a:r>
              <a:rPr lang="el-GR" sz="1400" b="1" dirty="0"/>
              <a:t>(άρθ. 8 του Ν. 4692/2020 (ΦΕΚ 111/Α/12-6-2020), παρ. 1 του άρθρ. 163 του Ν. 4763/2020 (ΦΕΚ 254/Α/21-12-2020)</a:t>
            </a:r>
            <a:endParaRPr lang="el-GR" sz="1400" dirty="0"/>
          </a:p>
        </p:txBody>
      </p:sp>
      <p:sp>
        <p:nvSpPr>
          <p:cNvPr id="3" name="2 - Θέση περιεχομένου"/>
          <p:cNvSpPr>
            <a:spLocks noGrp="1"/>
          </p:cNvSpPr>
          <p:nvPr>
            <p:ph idx="1"/>
          </p:nvPr>
        </p:nvSpPr>
        <p:spPr>
          <a:xfrm>
            <a:off x="457200" y="1600200"/>
            <a:ext cx="8229600" cy="4983162"/>
          </a:xfrm>
        </p:spPr>
        <p:txBody>
          <a:bodyPr rtlCol="0">
            <a:normAutofit fontScale="47500" lnSpcReduction="20000"/>
          </a:bodyPr>
          <a:lstStyle/>
          <a:p>
            <a:endParaRPr lang="el-GR" sz="2000" dirty="0"/>
          </a:p>
          <a:p>
            <a:r>
              <a:rPr lang="el-GR" dirty="0"/>
              <a:t>Για την απόλυση των μαθητών στο Γενικό Λύκειο </a:t>
            </a:r>
            <a:r>
              <a:rPr lang="el-GR" b="1" u="sng" dirty="0">
                <a:solidFill>
                  <a:srgbClr val="FF0000"/>
                </a:solidFill>
              </a:rPr>
              <a:t>απαιτείται Γ.Μ.Ο. τουλάχιστον 10 </a:t>
            </a:r>
            <a:r>
              <a:rPr lang="el-GR" dirty="0"/>
              <a:t>ο οποίος προκύπτει από τον μέσο όρο των βαθμών ετήσιας επίδοσης του μαθητή όλων των γραπτώς και μη γραπτώς εξεταζόμενων μαθημάτων.</a:t>
            </a:r>
          </a:p>
          <a:p>
            <a:r>
              <a:rPr lang="el-GR" dirty="0"/>
              <a:t>Οι μαθητές της Γ’ τάξης του Γενικού Λυκείου που δεν επιτυγχάνουν τον Γ.Μ.Ο. της παρ. 1 παραπέμπονται το δεύτερο δεκαπενθήμερο του Ιουνίου του ίδιου έτους σε ειδική εξεταστική περίοδο για να εξεταστούν στα μαθήματα στα οποία ο βαθμός επίδοσης είναι μικρότερος από δέκα (10). Για τα μαθήματα της Ομάδας Α’ οι εξετάσεις είναι γραπτές και διεξάγονται σύμφωνα με τη διαδικασία των απολυτηρίων εξετάσεων. Ο βαθμός της εξέτασης αυτής είναι ο ετήσιος βαθμός του μαθητή στο εξεταζόμενο μάθημα. Για τα μαθήματα της Ομάδας Β’ οι εξετάσεις είναι προφορικές</a:t>
            </a:r>
          </a:p>
          <a:p>
            <a:r>
              <a:rPr lang="el-GR" sz="3300" dirty="0"/>
              <a:t>Οι μαθητές της Γ’ τάξης του Γενικού Λυκείου που κατά την ειδική εξεταστική περίοδο του Ιουνίου δεν επιτυγχάνουν τον Γ.Μ.Ο. της παρ. 1 παραπέμπονται στην ειδική εξεταστική περίοδο του Σεπτεμβρίου, σύμφωνα με τη διαδικασία που περιγράφεται στην προηγούμενη παράγραφο, για να εξεταστούν στα μαθήματα στα οποία ο βαθμός επίδοσής τους είναι μικρότερος από δέκα (10).</a:t>
            </a:r>
          </a:p>
          <a:p>
            <a:r>
              <a:rPr lang="el-GR" sz="3400" dirty="0"/>
              <a:t>Οι μαθητές που κατά την εξεταστική περίοδο του Σεπτεμβρίου δεν επιτυγχάνουν τον Γ.Μ.Ο. απόλυσης μπορούν:</a:t>
            </a:r>
          </a:p>
          <a:p>
            <a:pPr lvl="1"/>
            <a:r>
              <a:rPr lang="el-GR" sz="3000" dirty="0"/>
              <a:t>να επαναλάβουν τη φοίτηση στη Γ’ τάξη Γενικού Λυ</a:t>
            </a:r>
            <a:r>
              <a:rPr lang="el-GR" sz="3400" dirty="0"/>
              <a:t>κείου</a:t>
            </a:r>
          </a:p>
          <a:p>
            <a:pPr lvl="1"/>
            <a:r>
              <a:rPr lang="el-GR" sz="3000" dirty="0"/>
              <a:t>να προσέλθουν στις απολυτήριες εξετάσεις της τελευταίας τάξης το αμέσως επόμενο ή οποιοδήποτε άλλο σχολικό έτος, χωρίς να φοιτήσουν στην αντίστοιχη τάξη. Οι μαθητές αυτοί εξετάζονται σε όλα τα γραπτώς και μη γραπτώς εξεταζόμενα μαθήματα. Για τα μαθήματα της Ομάδας Α’ οι εξετάσεις είναι προφορικές και γραπτές.</a:t>
            </a:r>
          </a:p>
        </p:txBody>
      </p:sp>
      <p:sp>
        <p:nvSpPr>
          <p:cNvPr id="5" name="Slide Number Placeholder 4"/>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3707B61-A61B-44F0-8209-797D82E92835}" type="slidenum">
              <a:rPr lang="el-GR" altLang="el-GR">
                <a:solidFill>
                  <a:srgbClr val="898989"/>
                </a:solidFill>
                <a:latin typeface="Calibri" panose="020F0502020204030204" pitchFamily="34" charset="0"/>
              </a:rPr>
              <a:pPr eaLnBrk="1" hangingPunct="1"/>
              <a:t>17</a:t>
            </a:fld>
            <a:endParaRPr lang="el-GR" altLang="el-GR">
              <a:solidFill>
                <a:srgbClr val="898989"/>
              </a:solidFill>
              <a:latin typeface="Calibri" panose="020F0502020204030204" pitchFamily="34" charset="0"/>
            </a:endParaRPr>
          </a:p>
        </p:txBody>
      </p:sp>
    </p:spTree>
    <p:extLst>
      <p:ext uri="{BB962C8B-B14F-4D97-AF65-F5344CB8AC3E}">
        <p14:creationId xmlns:p14="http://schemas.microsoft.com/office/powerpoint/2010/main" val="36152853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308FB0E-8E99-4C45-AB1D-22DA8D8DDF0C}"/>
              </a:ext>
            </a:extLst>
          </p:cNvPr>
          <p:cNvSpPr>
            <a:spLocks noGrp="1"/>
          </p:cNvSpPr>
          <p:nvPr>
            <p:ph type="title"/>
          </p:nvPr>
        </p:nvSpPr>
        <p:spPr/>
        <p:txBody>
          <a:bodyPr/>
          <a:lstStyle/>
          <a:p>
            <a:r>
              <a:rPr lang="el-GR" sz="4400" b="1" i="0" u="none" strike="noStrike" baseline="0" dirty="0">
                <a:latin typeface="MyriadPro-Semibold"/>
              </a:rPr>
              <a:t>Τράπεζα Θεμάτων Διαβαθμισμένης Δυσκολίας</a:t>
            </a:r>
            <a:br>
              <a:rPr lang="el-GR" sz="4400" b="1" i="0" u="none" strike="noStrike" baseline="0" dirty="0">
                <a:latin typeface="MyriadPro-Semibold"/>
              </a:rPr>
            </a:br>
            <a:endParaRPr lang="el-GR" dirty="0"/>
          </a:p>
        </p:txBody>
      </p:sp>
      <p:sp>
        <p:nvSpPr>
          <p:cNvPr id="3" name="Θέση περιεχομένου 2">
            <a:extLst>
              <a:ext uri="{FF2B5EF4-FFF2-40B4-BE49-F238E27FC236}">
                <a16:creationId xmlns:a16="http://schemas.microsoft.com/office/drawing/2014/main" id="{E8B839D3-1A8B-4B5C-A225-7448363F5D8C}"/>
              </a:ext>
            </a:extLst>
          </p:cNvPr>
          <p:cNvSpPr>
            <a:spLocks noGrp="1"/>
          </p:cNvSpPr>
          <p:nvPr>
            <p:ph idx="1"/>
          </p:nvPr>
        </p:nvSpPr>
        <p:spPr/>
        <p:txBody>
          <a:bodyPr/>
          <a:lstStyle/>
          <a:p>
            <a:pPr algn="l"/>
            <a:r>
              <a:rPr lang="el-GR" sz="2800" b="0" i="0" u="none" strike="noStrike" baseline="0" dirty="0">
                <a:latin typeface="MyriadPro-Regular"/>
              </a:rPr>
              <a:t>Για τα γραπτώς εξεταζόμενα μαθήματα στις προαγωγικές εξετάσεις της Α΄</a:t>
            </a:r>
            <a:r>
              <a:rPr lang="en-US" sz="2800" b="0" i="0" u="none" strike="noStrike" baseline="0" dirty="0">
                <a:latin typeface="MyriadPro-Regular"/>
              </a:rPr>
              <a:t>, B’</a:t>
            </a:r>
            <a:r>
              <a:rPr lang="el-GR" sz="2800" b="0" i="0" u="none" strike="noStrike" baseline="0" dirty="0">
                <a:latin typeface="MyriadPro-Regular"/>
              </a:rPr>
              <a:t> και </a:t>
            </a:r>
            <a:r>
              <a:rPr lang="el-GR" sz="2800" dirty="0">
                <a:latin typeface="MyriadPro-Regular"/>
              </a:rPr>
              <a:t>Γ</a:t>
            </a:r>
            <a:r>
              <a:rPr lang="el-GR" sz="2800" b="0" i="0" u="none" strike="noStrike" baseline="0" dirty="0">
                <a:latin typeface="MyriadPro-Regular"/>
              </a:rPr>
              <a:t>΄ τάξης κάθε τύπου Λυκείου, τα θέματα των εξετάσεων ορίζονται κατά ποσοστό πενήντα τοις εκατό (50%) με τυχαία επιλογή από Τράπεζα Θεμάτων Διαβαθμισμένης Δυσκολίας (Τ.Θ.Δ.Δ.) και κατά ποσοστό πενήντα τοις εκατό (50%) από τον διδάσκοντα ή τους διδάσκοντες το αντίστοιχο μάθημα κατά τη διάρκεια του σχολικού έτους.</a:t>
            </a:r>
            <a:endParaRPr lang="el-GR" sz="2800" dirty="0"/>
          </a:p>
          <a:p>
            <a:endParaRPr lang="el-GR" dirty="0"/>
          </a:p>
        </p:txBody>
      </p:sp>
      <p:sp>
        <p:nvSpPr>
          <p:cNvPr id="4" name="Θέση αριθμού διαφάνειας 3">
            <a:extLst>
              <a:ext uri="{FF2B5EF4-FFF2-40B4-BE49-F238E27FC236}">
                <a16:creationId xmlns:a16="http://schemas.microsoft.com/office/drawing/2014/main" id="{946B2E54-04D9-4B31-A539-76C481CC4E0E}"/>
              </a:ext>
            </a:extLst>
          </p:cNvPr>
          <p:cNvSpPr>
            <a:spLocks noGrp="1"/>
          </p:cNvSpPr>
          <p:nvPr>
            <p:ph type="sldNum" sz="quarter" idx="12"/>
          </p:nvPr>
        </p:nvSpPr>
        <p:spPr/>
        <p:txBody>
          <a:bodyPr/>
          <a:lstStyle/>
          <a:p>
            <a:fld id="{A1CA7260-09CE-472D-B654-FBFBC2937557}" type="slidenum">
              <a:rPr lang="el-GR" altLang="el-GR" smtClean="0"/>
              <a:pPr/>
              <a:t>18</a:t>
            </a:fld>
            <a:endParaRPr lang="el-GR" altLang="el-GR"/>
          </a:p>
        </p:txBody>
      </p:sp>
    </p:spTree>
    <p:extLst>
      <p:ext uri="{BB962C8B-B14F-4D97-AF65-F5344CB8AC3E}">
        <p14:creationId xmlns:p14="http://schemas.microsoft.com/office/powerpoint/2010/main" val="13255930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Θέση αριθμού διαφάνειας"/>
          <p:cNvSpPr>
            <a:spLocks noGrp="1"/>
          </p:cNvSpPr>
          <p:nvPr>
            <p:ph type="title" idx="4294967295"/>
          </p:nvPr>
        </p:nvSpPr>
        <p:spPr>
          <a:xfrm>
            <a:off x="6553200" y="6356350"/>
            <a:ext cx="2133600" cy="36512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BA83701-0675-4751-B254-2031C3C707C0}" type="slidenum">
              <a:rPr kumimoji="0" lang="el-GR" altLang="el-GR"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l-GR" altLang="el-GR" sz="1200" b="0" i="0" u="none" strike="noStrike" kern="1200" cap="none" spc="0" normalizeH="0" baseline="0" noProof="0" dirty="0">
              <a:ln>
                <a:noFill/>
              </a:ln>
              <a:solidFill>
                <a:srgbClr val="898989"/>
              </a:solidFill>
              <a:effectLst/>
              <a:uLnTx/>
              <a:uFillTx/>
              <a:latin typeface="Calibri" panose="020F0502020204030204" pitchFamily="34" charset="0"/>
              <a:ea typeface="+mn-ea"/>
              <a:cs typeface="+mn-cs"/>
            </a:endParaRPr>
          </a:p>
        </p:txBody>
      </p:sp>
      <p:graphicFrame>
        <p:nvGraphicFramePr>
          <p:cNvPr id="5" name="4 - Πίνακας"/>
          <p:cNvGraphicFramePr>
            <a:graphicFrameLocks noGrp="1"/>
          </p:cNvGraphicFramePr>
          <p:nvPr>
            <p:extLst>
              <p:ext uri="{D42A27DB-BD31-4B8C-83A1-F6EECF244321}">
                <p14:modId xmlns:p14="http://schemas.microsoft.com/office/powerpoint/2010/main" val="2938857282"/>
              </p:ext>
            </p:extLst>
          </p:nvPr>
        </p:nvGraphicFramePr>
        <p:xfrm>
          <a:off x="251520" y="764704"/>
          <a:ext cx="8568630" cy="3455219"/>
        </p:xfrm>
        <a:graphic>
          <a:graphicData uri="http://schemas.openxmlformats.org/drawingml/2006/table">
            <a:tbl>
              <a:tblPr firstRow="1" bandRow="1">
                <a:tableStyleId>{5C22544A-7EE6-4342-B048-85BDC9FD1C3A}</a:tableStyleId>
              </a:tblPr>
              <a:tblGrid>
                <a:gridCol w="2303934">
                  <a:extLst>
                    <a:ext uri="{9D8B030D-6E8A-4147-A177-3AD203B41FA5}">
                      <a16:colId xmlns:a16="http://schemas.microsoft.com/office/drawing/2014/main" val="20000"/>
                    </a:ext>
                  </a:extLst>
                </a:gridCol>
                <a:gridCol w="6264696">
                  <a:extLst>
                    <a:ext uri="{9D8B030D-6E8A-4147-A177-3AD203B41FA5}">
                      <a16:colId xmlns:a16="http://schemas.microsoft.com/office/drawing/2014/main" val="20001"/>
                    </a:ext>
                  </a:extLst>
                </a:gridCol>
              </a:tblGrid>
              <a:tr h="365818">
                <a:tc gridSpan="2">
                  <a:txBody>
                    <a:bodyPr/>
                    <a:lstStyle/>
                    <a:p>
                      <a:pPr algn="ctr"/>
                      <a:r>
                        <a:rPr lang="el-GR" sz="1600" dirty="0"/>
                        <a:t>ΤΡΟΠΟΣ ΕΙΣΑΓΩΓΗΣ ΣΤΗΝ ΤΡΙΤΟΒΑΘΜΙΑ ΕΚΠΑΙΔΕΥΣΗ</a:t>
                      </a:r>
                    </a:p>
                  </a:txBody>
                  <a:tcPr marL="91444" marR="91444" marT="45727" marB="45727"/>
                </a:tc>
                <a:tc hMerge="1">
                  <a:txBody>
                    <a:bodyPr/>
                    <a:lstStyle/>
                    <a:p>
                      <a:endParaRPr lang="el-GR" dirty="0"/>
                    </a:p>
                  </a:txBody>
                  <a:tcPr/>
                </a:tc>
                <a:extLst>
                  <a:ext uri="{0D108BD9-81ED-4DB2-BD59-A6C34878D82A}">
                    <a16:rowId xmlns:a16="http://schemas.microsoft.com/office/drawing/2014/main" val="10000"/>
                  </a:ext>
                </a:extLst>
              </a:tr>
              <a:tr h="822974">
                <a:tc>
                  <a:txBody>
                    <a:bodyPr/>
                    <a:lstStyle/>
                    <a:p>
                      <a:pPr algn="ctr"/>
                      <a:r>
                        <a:rPr lang="el-GR" sz="2400" b="1" dirty="0"/>
                        <a:t>ΕΠΙΣΤΗΜΟΝΙΚΟ</a:t>
                      </a:r>
                      <a:r>
                        <a:rPr lang="el-GR" sz="2400" b="1" baseline="0" dirty="0"/>
                        <a:t> ΠΕΔΙΟ</a:t>
                      </a:r>
                      <a:endParaRPr lang="el-GR" sz="2400" b="1" dirty="0"/>
                    </a:p>
                  </a:txBody>
                  <a:tcPr marL="91444" marR="91444" marT="45727" marB="45727" anchor="ctr"/>
                </a:tc>
                <a:tc>
                  <a:txBody>
                    <a:bodyPr/>
                    <a:lstStyle/>
                    <a:p>
                      <a:pPr algn="ctr"/>
                      <a:r>
                        <a:rPr lang="el-GR" sz="2400" b="1" dirty="0"/>
                        <a:t>ΟΝΟΜΑΣΙΑ</a:t>
                      </a:r>
                    </a:p>
                  </a:txBody>
                  <a:tcPr marL="91444" marR="91444" marT="45727" marB="45727" anchor="ctr"/>
                </a:tc>
                <a:extLst>
                  <a:ext uri="{0D108BD9-81ED-4DB2-BD59-A6C34878D82A}">
                    <a16:rowId xmlns:a16="http://schemas.microsoft.com/office/drawing/2014/main" val="10001"/>
                  </a:ext>
                </a:extLst>
              </a:tr>
              <a:tr h="518242">
                <a:tc>
                  <a:txBody>
                    <a:bodyPr/>
                    <a:lstStyle/>
                    <a:p>
                      <a:pPr algn="ctr"/>
                      <a:r>
                        <a:rPr lang="el-GR" sz="2000" dirty="0"/>
                        <a:t>1</a:t>
                      </a:r>
                      <a:r>
                        <a:rPr lang="el-GR" sz="2000" baseline="30000" dirty="0"/>
                        <a:t>ος</a:t>
                      </a:r>
                      <a:endParaRPr lang="el-GR" sz="2000" dirty="0"/>
                    </a:p>
                  </a:txBody>
                  <a:tcPr marL="91444" marR="91444" marT="45727" marB="45727" anchor="ctr"/>
                </a:tc>
                <a:tc>
                  <a:txBody>
                    <a:bodyPr/>
                    <a:lstStyle/>
                    <a:p>
                      <a:pPr marL="0" algn="l" defTabSz="914400" rtl="0" eaLnBrk="1" latinLnBrk="0" hangingPunct="1"/>
                      <a:r>
                        <a:rPr lang="el-GR" sz="2000" kern="1200" dirty="0">
                          <a:solidFill>
                            <a:schemeClr val="dk1"/>
                          </a:solidFill>
                          <a:latin typeface="+mn-lt"/>
                          <a:ea typeface="+mn-ea"/>
                          <a:cs typeface="+mn-cs"/>
                        </a:rPr>
                        <a:t>Ανθρωπιστικές, Νομικές και Κοινωνικές</a:t>
                      </a:r>
                      <a:r>
                        <a:rPr lang="el-GR" sz="2000" kern="1200" baseline="0" dirty="0">
                          <a:solidFill>
                            <a:schemeClr val="dk1"/>
                          </a:solidFill>
                          <a:latin typeface="+mn-lt"/>
                          <a:ea typeface="+mn-ea"/>
                          <a:cs typeface="+mn-cs"/>
                        </a:rPr>
                        <a:t> </a:t>
                      </a:r>
                      <a:r>
                        <a:rPr lang="el-GR" sz="2000" kern="1200" dirty="0">
                          <a:solidFill>
                            <a:schemeClr val="dk1"/>
                          </a:solidFill>
                          <a:latin typeface="+mn-lt"/>
                          <a:ea typeface="+mn-ea"/>
                          <a:cs typeface="+mn-cs"/>
                        </a:rPr>
                        <a:t>Επιστήμες</a:t>
                      </a:r>
                    </a:p>
                  </a:txBody>
                  <a:tcPr marL="91444" marR="91444" marT="45727" marB="45727" anchor="ctr"/>
                </a:tc>
                <a:extLst>
                  <a:ext uri="{0D108BD9-81ED-4DB2-BD59-A6C34878D82A}">
                    <a16:rowId xmlns:a16="http://schemas.microsoft.com/office/drawing/2014/main" val="10002"/>
                  </a:ext>
                </a:extLst>
              </a:tr>
              <a:tr h="653317">
                <a:tc>
                  <a:txBody>
                    <a:bodyPr/>
                    <a:lstStyle/>
                    <a:p>
                      <a:pPr algn="ctr"/>
                      <a:r>
                        <a:rPr lang="el-GR" sz="2000" dirty="0"/>
                        <a:t>2</a:t>
                      </a:r>
                      <a:r>
                        <a:rPr lang="el-GR" sz="2000" baseline="30000" dirty="0"/>
                        <a:t>ος</a:t>
                      </a:r>
                      <a:endParaRPr lang="el-GR" sz="2000" dirty="0"/>
                    </a:p>
                  </a:txBody>
                  <a:tcPr marL="91444" marR="91444" marT="45727" marB="45727" anchor="ctr"/>
                </a:tc>
                <a:tc>
                  <a:txBody>
                    <a:bodyPr/>
                    <a:lstStyle/>
                    <a:p>
                      <a:pPr marL="0" algn="l" defTabSz="914400" rtl="0" eaLnBrk="1" latinLnBrk="0" hangingPunct="1"/>
                      <a:r>
                        <a:rPr lang="el-GR" sz="2000" kern="1200" dirty="0">
                          <a:solidFill>
                            <a:schemeClr val="dk1"/>
                          </a:solidFill>
                          <a:latin typeface="+mn-lt"/>
                          <a:ea typeface="+mn-ea"/>
                          <a:cs typeface="+mn-cs"/>
                        </a:rPr>
                        <a:t>Θετικές και Τεχνολογικές Επιστήμες</a:t>
                      </a:r>
                    </a:p>
                  </a:txBody>
                  <a:tcPr marL="91444" marR="91444" marT="45727" marB="45727" anchor="ctr"/>
                </a:tc>
                <a:extLst>
                  <a:ext uri="{0D108BD9-81ED-4DB2-BD59-A6C34878D82A}">
                    <a16:rowId xmlns:a16="http://schemas.microsoft.com/office/drawing/2014/main" val="10003"/>
                  </a:ext>
                </a:extLst>
              </a:tr>
              <a:tr h="547434">
                <a:tc>
                  <a:txBody>
                    <a:bodyPr/>
                    <a:lstStyle/>
                    <a:p>
                      <a:pPr algn="ctr"/>
                      <a:r>
                        <a:rPr lang="el-GR" sz="2000" dirty="0"/>
                        <a:t>3</a:t>
                      </a:r>
                      <a:r>
                        <a:rPr lang="el-GR" sz="2000" baseline="30000" dirty="0"/>
                        <a:t>ος</a:t>
                      </a:r>
                      <a:endParaRPr lang="el-GR" sz="2000" dirty="0"/>
                    </a:p>
                  </a:txBody>
                  <a:tcPr marL="91444" marR="91444" marT="45727" marB="45727" anchor="ctr"/>
                </a:tc>
                <a:tc>
                  <a:txBody>
                    <a:bodyPr/>
                    <a:lstStyle/>
                    <a:p>
                      <a:pPr marL="0" algn="l" defTabSz="914400" rtl="0" eaLnBrk="1" latinLnBrk="0" hangingPunct="1"/>
                      <a:r>
                        <a:rPr lang="el-GR" sz="2000" kern="1200" dirty="0">
                          <a:solidFill>
                            <a:schemeClr val="dk1"/>
                          </a:solidFill>
                          <a:latin typeface="+mn-lt"/>
                          <a:ea typeface="+mn-ea"/>
                          <a:cs typeface="+mn-cs"/>
                        </a:rPr>
                        <a:t>Επιστήμες Υγείας και Ζωής</a:t>
                      </a:r>
                    </a:p>
                  </a:txBody>
                  <a:tcPr marL="91444" marR="91444" marT="45727" marB="45727" anchor="ctr"/>
                </a:tc>
                <a:extLst>
                  <a:ext uri="{0D108BD9-81ED-4DB2-BD59-A6C34878D82A}">
                    <a16:rowId xmlns:a16="http://schemas.microsoft.com/office/drawing/2014/main" val="10004"/>
                  </a:ext>
                </a:extLst>
              </a:tr>
              <a:tr h="547434">
                <a:tc>
                  <a:txBody>
                    <a:bodyPr/>
                    <a:lstStyle/>
                    <a:p>
                      <a:pPr algn="ctr"/>
                      <a:r>
                        <a:rPr lang="en-US" sz="2000" dirty="0"/>
                        <a:t>4</a:t>
                      </a:r>
                      <a:r>
                        <a:rPr lang="el-GR" sz="2000" baseline="30000" dirty="0"/>
                        <a:t>ο</a:t>
                      </a:r>
                      <a:r>
                        <a:rPr lang="el-GR" sz="2000" baseline="0" dirty="0"/>
                        <a:t> </a:t>
                      </a:r>
                      <a:endParaRPr lang="el-GR" sz="2000" dirty="0"/>
                    </a:p>
                  </a:txBody>
                  <a:tcPr marL="91444" marR="91444" marT="45727" marB="45727" anchor="ctr"/>
                </a:tc>
                <a:tc>
                  <a:txBody>
                    <a:bodyPr/>
                    <a:lstStyle/>
                    <a:p>
                      <a:pPr marL="0" algn="l" defTabSz="914400" rtl="0" eaLnBrk="1" latinLnBrk="0" hangingPunct="1"/>
                      <a:r>
                        <a:rPr lang="el-GR" sz="2000" kern="1200" dirty="0">
                          <a:solidFill>
                            <a:schemeClr val="dk1"/>
                          </a:solidFill>
                          <a:latin typeface="+mn-lt"/>
                          <a:ea typeface="+mn-ea"/>
                          <a:cs typeface="+mn-cs"/>
                        </a:rPr>
                        <a:t>Επιστήμες Οικονομίας και Πληροφορικής</a:t>
                      </a:r>
                    </a:p>
                  </a:txBody>
                  <a:tcPr marL="91444" marR="91444" marT="45727" marB="45727" anchor="ctr"/>
                </a:tc>
                <a:extLst>
                  <a:ext uri="{0D108BD9-81ED-4DB2-BD59-A6C34878D82A}">
                    <a16:rowId xmlns:a16="http://schemas.microsoft.com/office/drawing/2014/main" val="1129355563"/>
                  </a:ext>
                </a:extLst>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1 - Τίτλος"/>
          <p:cNvSpPr>
            <a:spLocks noGrp="1"/>
          </p:cNvSpPr>
          <p:nvPr>
            <p:ph type="title"/>
          </p:nvPr>
        </p:nvSpPr>
        <p:spPr/>
        <p:txBody>
          <a:bodyPr/>
          <a:lstStyle/>
          <a:p>
            <a:pPr eaLnBrk="1" hangingPunct="1"/>
            <a:r>
              <a:rPr lang="el-GR" altLang="el-GR" sz="4000"/>
              <a:t>Μαθήματα Α΄ Λυκείου</a:t>
            </a:r>
          </a:p>
        </p:txBody>
      </p:sp>
      <p:graphicFrame>
        <p:nvGraphicFramePr>
          <p:cNvPr id="4" name="3 - Θέση περιεχομένου"/>
          <p:cNvGraphicFramePr>
            <a:graphicFrameLocks noGrp="1"/>
          </p:cNvGraphicFramePr>
          <p:nvPr>
            <p:ph idx="1"/>
            <p:extLst>
              <p:ext uri="{D42A27DB-BD31-4B8C-83A1-F6EECF244321}">
                <p14:modId xmlns:p14="http://schemas.microsoft.com/office/powerpoint/2010/main" val="3510726369"/>
              </p:ext>
            </p:extLst>
          </p:nvPr>
        </p:nvGraphicFramePr>
        <p:xfrm>
          <a:off x="457200" y="1600200"/>
          <a:ext cx="8229600" cy="3870468"/>
        </p:xfrm>
        <a:graphic>
          <a:graphicData uri="http://schemas.openxmlformats.org/drawingml/2006/table">
            <a:tbl>
              <a:tblPr firstRow="1" bandRow="1">
                <a:tableStyleId>{5C22544A-7EE6-4342-B048-85BDC9FD1C3A}</a:tableStyleId>
              </a:tblPr>
              <a:tblGrid>
                <a:gridCol w="6400816">
                  <a:extLst>
                    <a:ext uri="{9D8B030D-6E8A-4147-A177-3AD203B41FA5}">
                      <a16:colId xmlns:a16="http://schemas.microsoft.com/office/drawing/2014/main" val="20000"/>
                    </a:ext>
                  </a:extLst>
                </a:gridCol>
                <a:gridCol w="1828784">
                  <a:extLst>
                    <a:ext uri="{9D8B030D-6E8A-4147-A177-3AD203B41FA5}">
                      <a16:colId xmlns:a16="http://schemas.microsoft.com/office/drawing/2014/main" val="20001"/>
                    </a:ext>
                  </a:extLst>
                </a:gridCol>
              </a:tblGrid>
              <a:tr h="370767">
                <a:tc gridSpan="2">
                  <a:txBody>
                    <a:bodyPr/>
                    <a:lstStyle/>
                    <a:p>
                      <a:pPr algn="ctr"/>
                      <a:r>
                        <a:rPr lang="el-GR" sz="1800" dirty="0"/>
                        <a:t>Μαθήματα Γενικής Παιδείας-Κοινού Προγράμματος</a:t>
                      </a:r>
                    </a:p>
                  </a:txBody>
                  <a:tcPr marT="45711" marB="45711"/>
                </a:tc>
                <a:tc hMerge="1">
                  <a:txBody>
                    <a:bodyPr/>
                    <a:lstStyle/>
                    <a:p>
                      <a:endParaRPr lang="el-GR"/>
                    </a:p>
                  </a:txBody>
                  <a:tcPr/>
                </a:tc>
                <a:extLst>
                  <a:ext uri="{0D108BD9-81ED-4DB2-BD59-A6C34878D82A}">
                    <a16:rowId xmlns:a16="http://schemas.microsoft.com/office/drawing/2014/main" val="10000"/>
                  </a:ext>
                </a:extLst>
              </a:tr>
              <a:tr h="370767">
                <a:tc>
                  <a:txBody>
                    <a:bodyPr/>
                    <a:lstStyle/>
                    <a:p>
                      <a:r>
                        <a:rPr lang="el-GR" sz="1800" dirty="0"/>
                        <a:t>Θρησκευτικά</a:t>
                      </a:r>
                    </a:p>
                  </a:txBody>
                  <a:tcPr marT="45711" marB="45711"/>
                </a:tc>
                <a:tc>
                  <a:txBody>
                    <a:bodyPr/>
                    <a:lstStyle/>
                    <a:p>
                      <a:r>
                        <a:rPr lang="el-GR" sz="1800" dirty="0"/>
                        <a:t>2 ώρες</a:t>
                      </a:r>
                    </a:p>
                  </a:txBody>
                  <a:tcPr marT="45711" marB="45711"/>
                </a:tc>
                <a:extLst>
                  <a:ext uri="{0D108BD9-81ED-4DB2-BD59-A6C34878D82A}">
                    <a16:rowId xmlns:a16="http://schemas.microsoft.com/office/drawing/2014/main" val="10001"/>
                  </a:ext>
                </a:extLst>
              </a:tr>
              <a:tr h="370767">
                <a:tc>
                  <a:txBody>
                    <a:bodyPr/>
                    <a:lstStyle/>
                    <a:p>
                      <a:r>
                        <a:rPr lang="el-GR" sz="1800" dirty="0">
                          <a:solidFill>
                            <a:srgbClr val="FF0000"/>
                          </a:solidFill>
                        </a:rPr>
                        <a:t>Ιστορία</a:t>
                      </a:r>
                    </a:p>
                  </a:txBody>
                  <a:tcPr marT="45711" marB="45711"/>
                </a:tc>
                <a:tc>
                  <a:txBody>
                    <a:bodyPr/>
                    <a:lstStyle/>
                    <a:p>
                      <a:r>
                        <a:rPr lang="el-GR" sz="1800" dirty="0"/>
                        <a:t>2 ώρες</a:t>
                      </a:r>
                    </a:p>
                  </a:txBody>
                  <a:tcPr marT="45711" marB="45711"/>
                </a:tc>
                <a:extLst>
                  <a:ext uri="{0D108BD9-81ED-4DB2-BD59-A6C34878D82A}">
                    <a16:rowId xmlns:a16="http://schemas.microsoft.com/office/drawing/2014/main" val="10002"/>
                  </a:ext>
                </a:extLst>
              </a:tr>
              <a:tr h="370767">
                <a:tc>
                  <a:txBody>
                    <a:bodyPr/>
                    <a:lstStyle/>
                    <a:p>
                      <a:r>
                        <a:rPr lang="el-GR" sz="1800" dirty="0">
                          <a:solidFill>
                            <a:srgbClr val="FF0000"/>
                          </a:solidFill>
                        </a:rPr>
                        <a:t>Αγγλικά</a:t>
                      </a:r>
                    </a:p>
                  </a:txBody>
                  <a:tcPr marT="45711" marB="45711"/>
                </a:tc>
                <a:tc>
                  <a:txBody>
                    <a:bodyPr/>
                    <a:lstStyle/>
                    <a:p>
                      <a:r>
                        <a:rPr lang="el-GR" sz="1800" dirty="0"/>
                        <a:t>3 ώρες</a:t>
                      </a:r>
                    </a:p>
                  </a:txBody>
                  <a:tcPr marT="45711" marB="45711"/>
                </a:tc>
                <a:extLst>
                  <a:ext uri="{0D108BD9-81ED-4DB2-BD59-A6C34878D82A}">
                    <a16:rowId xmlns:a16="http://schemas.microsoft.com/office/drawing/2014/main" val="10003"/>
                  </a:ext>
                </a:extLst>
              </a:tr>
              <a:tr h="345732">
                <a:tc>
                  <a:txBody>
                    <a:bodyPr/>
                    <a:lstStyle/>
                    <a:p>
                      <a:r>
                        <a:rPr lang="el-GR" sz="1800" dirty="0"/>
                        <a:t>Γαλλικά ή Γερμανικά</a:t>
                      </a:r>
                    </a:p>
                  </a:txBody>
                  <a:tcPr marT="45711" marB="45711"/>
                </a:tc>
                <a:tc>
                  <a:txBody>
                    <a:bodyPr/>
                    <a:lstStyle/>
                    <a:p>
                      <a:r>
                        <a:rPr lang="el-GR" sz="1800" dirty="0"/>
                        <a:t>2 ώρες</a:t>
                      </a:r>
                    </a:p>
                  </a:txBody>
                  <a:tcPr marT="45711" marB="45711"/>
                </a:tc>
                <a:extLst>
                  <a:ext uri="{0D108BD9-81ED-4DB2-BD59-A6C34878D82A}">
                    <a16:rowId xmlns:a16="http://schemas.microsoft.com/office/drawing/2014/main" val="2189927535"/>
                  </a:ext>
                </a:extLst>
              </a:tr>
              <a:tr h="370767">
                <a:tc>
                  <a:txBody>
                    <a:bodyPr/>
                    <a:lstStyle/>
                    <a:p>
                      <a:r>
                        <a:rPr lang="el-GR" sz="1800" dirty="0"/>
                        <a:t>Φυσική Αγωγή</a:t>
                      </a:r>
                    </a:p>
                  </a:txBody>
                  <a:tcPr marT="45711" marB="45711"/>
                </a:tc>
                <a:tc>
                  <a:txBody>
                    <a:bodyPr/>
                    <a:lstStyle/>
                    <a:p>
                      <a:r>
                        <a:rPr lang="el-GR" sz="1800" dirty="0"/>
                        <a:t>2 ώρες</a:t>
                      </a:r>
                    </a:p>
                  </a:txBody>
                  <a:tcPr marT="45711" marB="45711"/>
                </a:tc>
                <a:extLst>
                  <a:ext uri="{0D108BD9-81ED-4DB2-BD59-A6C34878D82A}">
                    <a16:rowId xmlns:a16="http://schemas.microsoft.com/office/drawing/2014/main" val="10004"/>
                  </a:ext>
                </a:extLst>
              </a:tr>
              <a:tr h="64006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800" dirty="0"/>
                        <a:t>Πολιτική Παιδεία (Οικονομία, Πολιτικοί Θεσμοί και Αρχές Δικαίου και Κοινωνιολογία)</a:t>
                      </a:r>
                    </a:p>
                  </a:txBody>
                  <a:tcPr marT="45711" marB="45711"/>
                </a:tc>
                <a:tc>
                  <a:txBody>
                    <a:bodyPr/>
                    <a:lstStyle/>
                    <a:p>
                      <a:r>
                        <a:rPr lang="el-GR" sz="1800" dirty="0"/>
                        <a:t>2 ώρες</a:t>
                      </a:r>
                    </a:p>
                  </a:txBody>
                  <a:tcPr marT="45711" marB="45711"/>
                </a:tc>
                <a:extLst>
                  <a:ext uri="{0D108BD9-81ED-4DB2-BD59-A6C34878D82A}">
                    <a16:rowId xmlns:a16="http://schemas.microsoft.com/office/drawing/2014/main" val="10005"/>
                  </a:ext>
                </a:extLst>
              </a:tr>
              <a:tr h="370767">
                <a:tc>
                  <a:txBody>
                    <a:bodyPr/>
                    <a:lstStyle/>
                    <a:p>
                      <a:r>
                        <a:rPr lang="el-GR" sz="1800" dirty="0"/>
                        <a:t>Εφαρμογές Πληροφορικής</a:t>
                      </a:r>
                    </a:p>
                  </a:txBody>
                  <a:tcPr marT="45711" marB="45711"/>
                </a:tc>
                <a:tc>
                  <a:txBody>
                    <a:bodyPr/>
                    <a:lstStyle/>
                    <a:p>
                      <a:r>
                        <a:rPr lang="el-GR" sz="1800" dirty="0"/>
                        <a:t>2 ώρες</a:t>
                      </a:r>
                    </a:p>
                  </a:txBody>
                  <a:tcPr marT="45711" marB="45711"/>
                </a:tc>
                <a:extLst>
                  <a:ext uri="{0D108BD9-81ED-4DB2-BD59-A6C34878D82A}">
                    <a16:rowId xmlns:a16="http://schemas.microsoft.com/office/drawing/2014/main" val="10006"/>
                  </a:ext>
                </a:extLst>
              </a:tr>
              <a:tr h="640062">
                <a:tc>
                  <a:txBody>
                    <a:bodyPr/>
                    <a:lstStyle/>
                    <a:p>
                      <a:pPr algn="l"/>
                      <a:r>
                        <a:rPr lang="el-GR" sz="1800" b="1" dirty="0"/>
                        <a:t>Σύνολο Κοινού Προγράμματος</a:t>
                      </a:r>
                    </a:p>
                  </a:txBody>
                  <a:tcPr marT="45711" marB="45711"/>
                </a:tc>
                <a:tc>
                  <a:txBody>
                    <a:bodyPr/>
                    <a:lstStyle/>
                    <a:p>
                      <a:r>
                        <a:rPr lang="el-GR" sz="1800" b="1" dirty="0"/>
                        <a:t>35 ώρες/εβδομάδα</a:t>
                      </a:r>
                    </a:p>
                  </a:txBody>
                  <a:tcPr marT="45711" marB="45711"/>
                </a:tc>
                <a:extLst>
                  <a:ext uri="{0D108BD9-81ED-4DB2-BD59-A6C34878D82A}">
                    <a16:rowId xmlns:a16="http://schemas.microsoft.com/office/drawing/2014/main" val="10007"/>
                  </a:ext>
                </a:extLst>
              </a:tr>
            </a:tbl>
          </a:graphicData>
        </a:graphic>
      </p:graphicFrame>
      <p:sp>
        <p:nvSpPr>
          <p:cNvPr id="6" name="Slide Number Placeholder 5"/>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B8C6B74-8CBD-4C06-8BA8-A9B1F7C9B69A}" type="slidenum">
              <a:rPr lang="el-GR" altLang="el-GR">
                <a:solidFill>
                  <a:srgbClr val="898989"/>
                </a:solidFill>
                <a:latin typeface="Calibri" panose="020F0502020204030204" pitchFamily="34" charset="0"/>
              </a:rPr>
              <a:pPr eaLnBrk="1" hangingPunct="1"/>
              <a:t>2</a:t>
            </a:fld>
            <a:endParaRPr lang="el-GR" altLang="el-GR">
              <a:solidFill>
                <a:srgbClr val="898989"/>
              </a:solidFill>
              <a:latin typeface="Calibri" panose="020F050202020403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 Τίτλος"/>
          <p:cNvSpPr>
            <a:spLocks noGrp="1"/>
          </p:cNvSpPr>
          <p:nvPr>
            <p:ph type="title"/>
          </p:nvPr>
        </p:nvSpPr>
        <p:spPr/>
        <p:txBody>
          <a:bodyPr/>
          <a:lstStyle/>
          <a:p>
            <a:r>
              <a:rPr lang="el-GR" sz="2800" b="1" dirty="0"/>
              <a:t>ΕΙΣΑΓΩΓΗ</a:t>
            </a:r>
            <a:r>
              <a:rPr lang="el-GR" sz="2800" dirty="0"/>
              <a:t> </a:t>
            </a:r>
            <a:r>
              <a:rPr lang="el-GR" sz="2800" b="1" dirty="0"/>
              <a:t>ΣΤΗΝ ΤΡΙΤΟΒΑΘΜΙΑ ΕΚΠΑΙΔΕΥΣΗ</a:t>
            </a:r>
            <a:br>
              <a:rPr lang="el-GR" sz="2800" b="1" dirty="0"/>
            </a:br>
            <a:r>
              <a:rPr lang="el-GR" sz="2800" b="1" dirty="0"/>
              <a:t>ΜΑΘΗΤΩΝ ΓΕΝΙΚΟΥ ΛΥΚΕΙΟΥ</a:t>
            </a:r>
            <a:endParaRPr lang="el-GR" altLang="el-GR" sz="1600" dirty="0"/>
          </a:p>
        </p:txBody>
      </p:sp>
      <p:sp>
        <p:nvSpPr>
          <p:cNvPr id="3" name="2 - Θέση περιεχομένου"/>
          <p:cNvSpPr>
            <a:spLocks noGrp="1"/>
          </p:cNvSpPr>
          <p:nvPr>
            <p:ph idx="1"/>
          </p:nvPr>
        </p:nvSpPr>
        <p:spPr/>
        <p:txBody>
          <a:bodyPr rtlCol="0">
            <a:normAutofit lnSpcReduction="10000"/>
          </a:bodyPr>
          <a:lstStyle/>
          <a:p>
            <a:r>
              <a:rPr lang="el-GR" dirty="0"/>
              <a:t>Όλοι οι υποψήφιοι, έχουν τη</a:t>
            </a:r>
            <a:r>
              <a:rPr lang="en-US" dirty="0"/>
              <a:t> </a:t>
            </a:r>
            <a:r>
              <a:rPr lang="el-GR" dirty="0"/>
              <a:t>δυνατότητα να δηλώσουν σχολές </a:t>
            </a:r>
            <a:r>
              <a:rPr lang="el-GR" b="1" dirty="0">
                <a:solidFill>
                  <a:srgbClr val="FF0000"/>
                </a:solidFill>
              </a:rPr>
              <a:t>του</a:t>
            </a:r>
            <a:r>
              <a:rPr lang="en-US" b="1" dirty="0">
                <a:solidFill>
                  <a:srgbClr val="FF0000"/>
                </a:solidFill>
              </a:rPr>
              <a:t> </a:t>
            </a:r>
            <a:r>
              <a:rPr lang="el-GR" b="1" dirty="0">
                <a:solidFill>
                  <a:srgbClr val="FF0000"/>
                </a:solidFill>
              </a:rPr>
              <a:t>επιστημονικού πεδίου που αντιστοιχεί στον προσανατολισμό που έχουν επιλέξει.</a:t>
            </a:r>
          </a:p>
          <a:p>
            <a:r>
              <a:rPr lang="el-GR" dirty="0"/>
              <a:t>Εξετάζονται στα 3 μαθήματα Προσανατολισμού και την Νεοελληνική Γλώσσα</a:t>
            </a:r>
          </a:p>
          <a:p>
            <a:r>
              <a:rPr lang="el-GR" dirty="0"/>
              <a:t>Η κάθε σχολή ορίζει τον συντελεστή βαρύτητας των 4 μαθημάτων</a:t>
            </a:r>
          </a:p>
        </p:txBody>
      </p:sp>
      <p:sp>
        <p:nvSpPr>
          <p:cNvPr id="5" name="Slide Number Placeholder 4"/>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3707B61-A61B-44F0-8209-797D82E92835}" type="slidenum">
              <a:rPr lang="el-GR" altLang="el-GR">
                <a:solidFill>
                  <a:srgbClr val="898989"/>
                </a:solidFill>
                <a:latin typeface="Calibri" panose="020F0502020204030204" pitchFamily="34" charset="0"/>
              </a:rPr>
              <a:pPr eaLnBrk="1" hangingPunct="1"/>
              <a:t>20</a:t>
            </a:fld>
            <a:endParaRPr lang="el-GR" altLang="el-GR">
              <a:solidFill>
                <a:srgbClr val="898989"/>
              </a:solidFill>
              <a:latin typeface="Calibri" panose="020F0502020204030204"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 Τίτλος"/>
          <p:cNvSpPr>
            <a:spLocks noGrp="1"/>
          </p:cNvSpPr>
          <p:nvPr>
            <p:ph type="title"/>
          </p:nvPr>
        </p:nvSpPr>
        <p:spPr/>
        <p:txBody>
          <a:bodyPr/>
          <a:lstStyle/>
          <a:p>
            <a:r>
              <a:rPr lang="el-GR" sz="2800" b="1" dirty="0"/>
              <a:t>ΕΙΣΑΓΩΓΗ</a:t>
            </a:r>
            <a:r>
              <a:rPr lang="el-GR" sz="2800" dirty="0"/>
              <a:t> </a:t>
            </a:r>
            <a:r>
              <a:rPr lang="el-GR" sz="2800" b="1" dirty="0"/>
              <a:t>ΣΤΗΝ ΤΡΙΤΟΒΑΘΜΙΑ ΕΚΠΑΙΔΕΥΣΗ</a:t>
            </a:r>
            <a:br>
              <a:rPr lang="el-GR" sz="2800" b="1" dirty="0"/>
            </a:br>
            <a:r>
              <a:rPr lang="el-GR" sz="2800" b="1" dirty="0"/>
              <a:t>ΜΑΘΗΤΩΝ ΓΕΝΙΚΟΥ ΛΥΚΕΙΟΥ</a:t>
            </a:r>
            <a:endParaRPr lang="el-GR" altLang="el-GR" sz="1600" dirty="0"/>
          </a:p>
        </p:txBody>
      </p:sp>
      <p:sp>
        <p:nvSpPr>
          <p:cNvPr id="3" name="2 - Θέση περιεχομένου"/>
          <p:cNvSpPr>
            <a:spLocks noGrp="1"/>
          </p:cNvSpPr>
          <p:nvPr>
            <p:ph idx="1"/>
          </p:nvPr>
        </p:nvSpPr>
        <p:spPr/>
        <p:txBody>
          <a:bodyPr rtlCol="0">
            <a:normAutofit fontScale="92500" lnSpcReduction="10000"/>
          </a:bodyPr>
          <a:lstStyle/>
          <a:p>
            <a:r>
              <a:rPr lang="el-GR" sz="3000" dirty="0"/>
              <a:t>Ο συντελεστής βαρύτητας που αποδίδεται σε κάθε </a:t>
            </a:r>
            <a:r>
              <a:rPr lang="el-GR" sz="3000" dirty="0" err="1"/>
              <a:t>ένα</a:t>
            </a:r>
            <a:r>
              <a:rPr lang="el-GR" sz="3000" dirty="0"/>
              <a:t> </a:t>
            </a:r>
            <a:r>
              <a:rPr lang="el-GR" sz="3000" dirty="0" err="1"/>
              <a:t>απο</a:t>
            </a:r>
            <a:r>
              <a:rPr lang="el-GR" sz="3000" dirty="0"/>
              <a:t>́ τα </a:t>
            </a:r>
            <a:r>
              <a:rPr lang="el-GR" sz="3000" dirty="0" err="1"/>
              <a:t>τέσσερα</a:t>
            </a:r>
            <a:r>
              <a:rPr lang="el-GR" sz="3000" dirty="0"/>
              <a:t> (4) πανελλαδικά́ </a:t>
            </a:r>
            <a:r>
              <a:rPr lang="el-GR" sz="3000" dirty="0" err="1"/>
              <a:t>εξεταζόμενα</a:t>
            </a:r>
            <a:r>
              <a:rPr lang="el-GR" sz="3000" dirty="0"/>
              <a:t> </a:t>
            </a:r>
            <a:r>
              <a:rPr lang="el-GR" sz="3000" dirty="0" err="1"/>
              <a:t>μαθήματα</a:t>
            </a:r>
            <a:r>
              <a:rPr lang="el-GR" sz="3000" dirty="0"/>
              <a:t> </a:t>
            </a:r>
            <a:r>
              <a:rPr lang="el-GR" sz="3000" dirty="0" err="1"/>
              <a:t>εκφράζεται</a:t>
            </a:r>
            <a:r>
              <a:rPr lang="el-GR" sz="3000" dirty="0"/>
              <a:t> σε </a:t>
            </a:r>
            <a:r>
              <a:rPr lang="el-GR" sz="3000" dirty="0" err="1"/>
              <a:t>ποσοστο</a:t>
            </a:r>
            <a:r>
              <a:rPr lang="el-GR" sz="3000" dirty="0"/>
              <a:t>́ </a:t>
            </a:r>
            <a:r>
              <a:rPr lang="el-GR" sz="3000" dirty="0" err="1"/>
              <a:t>επι</a:t>
            </a:r>
            <a:r>
              <a:rPr lang="el-GR" sz="3000" dirty="0"/>
              <a:t>́ τοις </a:t>
            </a:r>
            <a:r>
              <a:rPr lang="el-GR" sz="3000" dirty="0" err="1"/>
              <a:t>εκατο</a:t>
            </a:r>
            <a:r>
              <a:rPr lang="el-GR" sz="3000" dirty="0"/>
              <a:t>́ (%) και δεν </a:t>
            </a:r>
            <a:r>
              <a:rPr lang="el-GR" sz="3000" dirty="0" err="1"/>
              <a:t>μπορει</a:t>
            </a:r>
            <a:r>
              <a:rPr lang="el-GR" sz="3000" dirty="0"/>
              <a:t>́ να </a:t>
            </a:r>
            <a:r>
              <a:rPr lang="el-GR" sz="3000" dirty="0" err="1"/>
              <a:t>είναι</a:t>
            </a:r>
            <a:r>
              <a:rPr lang="el-GR" sz="3000" dirty="0"/>
              <a:t> </a:t>
            </a:r>
            <a:r>
              <a:rPr lang="el-GR" sz="3000" dirty="0" err="1"/>
              <a:t>μικρότερος</a:t>
            </a:r>
            <a:r>
              <a:rPr lang="el-GR" sz="3000" dirty="0"/>
              <a:t> του 20%.</a:t>
            </a:r>
          </a:p>
          <a:p>
            <a:r>
              <a:rPr lang="el-GR" sz="3000" dirty="0"/>
              <a:t>Το </a:t>
            </a:r>
            <a:r>
              <a:rPr lang="el-GR" sz="3000" dirty="0" err="1"/>
              <a:t>άθροισμα</a:t>
            </a:r>
            <a:r>
              <a:rPr lang="el-GR" sz="3000" dirty="0"/>
              <a:t> των </a:t>
            </a:r>
            <a:r>
              <a:rPr lang="el-GR" sz="3000" dirty="0" err="1"/>
              <a:t>συντελεστών</a:t>
            </a:r>
            <a:r>
              <a:rPr lang="el-GR" sz="3000" dirty="0"/>
              <a:t> </a:t>
            </a:r>
            <a:r>
              <a:rPr lang="el-GR" sz="3000" dirty="0" err="1"/>
              <a:t>αποδίδει</a:t>
            </a:r>
            <a:r>
              <a:rPr lang="el-GR" sz="3000" dirty="0"/>
              <a:t> το 100%. Στις </a:t>
            </a:r>
            <a:r>
              <a:rPr lang="el-GR" sz="3000" dirty="0" err="1"/>
              <a:t>περιπτώσεις</a:t>
            </a:r>
            <a:r>
              <a:rPr lang="el-GR" sz="3000" dirty="0"/>
              <a:t> των </a:t>
            </a:r>
            <a:r>
              <a:rPr lang="el-GR" sz="3000" dirty="0" err="1"/>
              <a:t>σχολών</a:t>
            </a:r>
            <a:r>
              <a:rPr lang="el-GR" sz="3000" dirty="0"/>
              <a:t>, </a:t>
            </a:r>
            <a:r>
              <a:rPr lang="el-GR" sz="3000" dirty="0" err="1"/>
              <a:t>τμημάτων</a:t>
            </a:r>
            <a:r>
              <a:rPr lang="el-GR" sz="3000" dirty="0"/>
              <a:t> ή </a:t>
            </a:r>
            <a:r>
              <a:rPr lang="el-GR" sz="3000" dirty="0" err="1"/>
              <a:t>εισαγωγικών</a:t>
            </a:r>
            <a:r>
              <a:rPr lang="el-GR" sz="3000" dirty="0"/>
              <a:t> </a:t>
            </a:r>
            <a:r>
              <a:rPr lang="el-GR" sz="3000" dirty="0" err="1"/>
              <a:t>κατευθύνσεων</a:t>
            </a:r>
            <a:r>
              <a:rPr lang="el-GR" sz="3000" dirty="0"/>
              <a:t>, η </a:t>
            </a:r>
            <a:r>
              <a:rPr lang="el-GR" sz="3000" dirty="0" err="1"/>
              <a:t>εισαγωγη</a:t>
            </a:r>
            <a:r>
              <a:rPr lang="el-GR" sz="3000" dirty="0"/>
              <a:t>́ στις </a:t>
            </a:r>
            <a:r>
              <a:rPr lang="el-GR" sz="3000" dirty="0" err="1"/>
              <a:t>οποίες</a:t>
            </a:r>
            <a:r>
              <a:rPr lang="el-GR" sz="3000" dirty="0"/>
              <a:t> </a:t>
            </a:r>
            <a:r>
              <a:rPr lang="el-GR" sz="3000" dirty="0" err="1"/>
              <a:t>προϋποθέτει</a:t>
            </a:r>
            <a:r>
              <a:rPr lang="el-GR" sz="3000" dirty="0"/>
              <a:t> την </a:t>
            </a:r>
            <a:r>
              <a:rPr lang="el-GR" sz="3000" dirty="0" err="1"/>
              <a:t>εξέταση</a:t>
            </a:r>
            <a:r>
              <a:rPr lang="el-GR" sz="3000" dirty="0"/>
              <a:t> σε </a:t>
            </a:r>
            <a:r>
              <a:rPr lang="el-GR" sz="3000" dirty="0" err="1"/>
              <a:t>ειδικο</a:t>
            </a:r>
            <a:r>
              <a:rPr lang="el-GR" sz="3000" dirty="0"/>
              <a:t>́ </a:t>
            </a:r>
            <a:r>
              <a:rPr lang="el-GR" sz="3000" dirty="0" err="1"/>
              <a:t>μάθημα</a:t>
            </a:r>
            <a:r>
              <a:rPr lang="el-GR" sz="3000" dirty="0"/>
              <a:t> ή </a:t>
            </a:r>
            <a:r>
              <a:rPr lang="el-GR" sz="3000" dirty="0" err="1"/>
              <a:t>πρακτικές</a:t>
            </a:r>
            <a:r>
              <a:rPr lang="el-GR" sz="3000" dirty="0"/>
              <a:t> </a:t>
            </a:r>
            <a:r>
              <a:rPr lang="el-GR" sz="3000" dirty="0" err="1"/>
              <a:t>δοκιμασίες</a:t>
            </a:r>
            <a:r>
              <a:rPr lang="el-GR" sz="3000" dirty="0"/>
              <a:t>, ο </a:t>
            </a:r>
            <a:r>
              <a:rPr lang="el-GR" sz="3000" dirty="0" err="1"/>
              <a:t>συντελεστής</a:t>
            </a:r>
            <a:r>
              <a:rPr lang="el-GR" sz="3000" dirty="0"/>
              <a:t> </a:t>
            </a:r>
            <a:r>
              <a:rPr lang="el-GR" sz="3000" dirty="0" err="1"/>
              <a:t>βαρύτητας</a:t>
            </a:r>
            <a:r>
              <a:rPr lang="el-GR" sz="3000" dirty="0"/>
              <a:t> που </a:t>
            </a:r>
            <a:r>
              <a:rPr lang="el-GR" sz="3000" dirty="0" err="1"/>
              <a:t>αποδίδεται</a:t>
            </a:r>
            <a:r>
              <a:rPr lang="el-GR" sz="3000" dirty="0"/>
              <a:t> στο </a:t>
            </a:r>
            <a:r>
              <a:rPr lang="el-GR" sz="3000" dirty="0" err="1"/>
              <a:t>ειδικο</a:t>
            </a:r>
            <a:r>
              <a:rPr lang="el-GR" sz="3000" dirty="0"/>
              <a:t>́ </a:t>
            </a:r>
            <a:r>
              <a:rPr lang="el-GR" sz="3000" dirty="0" err="1"/>
              <a:t>μάθημα</a:t>
            </a:r>
            <a:r>
              <a:rPr lang="el-GR" sz="3000" dirty="0"/>
              <a:t> ή τις </a:t>
            </a:r>
            <a:r>
              <a:rPr lang="el-GR" sz="3000" dirty="0" err="1"/>
              <a:t>πρακτικές</a:t>
            </a:r>
            <a:r>
              <a:rPr lang="el-GR" sz="3000" dirty="0"/>
              <a:t> </a:t>
            </a:r>
            <a:r>
              <a:rPr lang="el-GR" sz="3000" dirty="0" err="1"/>
              <a:t>δοκιμασίες</a:t>
            </a:r>
            <a:r>
              <a:rPr lang="el-GR" sz="3000" dirty="0"/>
              <a:t> </a:t>
            </a:r>
            <a:r>
              <a:rPr lang="el-GR" sz="3000" dirty="0" err="1"/>
              <a:t>είναι</a:t>
            </a:r>
            <a:r>
              <a:rPr lang="el-GR" sz="3000" dirty="0"/>
              <a:t> </a:t>
            </a:r>
            <a:r>
              <a:rPr lang="el-GR" sz="3000" dirty="0" err="1"/>
              <a:t>είτε</a:t>
            </a:r>
            <a:r>
              <a:rPr lang="el-GR" sz="3000" dirty="0"/>
              <a:t> 10% </a:t>
            </a:r>
            <a:r>
              <a:rPr lang="el-GR" sz="3000" dirty="0" err="1"/>
              <a:t>είτε</a:t>
            </a:r>
            <a:r>
              <a:rPr lang="el-GR" sz="3000" dirty="0"/>
              <a:t> 20%.</a:t>
            </a:r>
          </a:p>
        </p:txBody>
      </p:sp>
      <p:sp>
        <p:nvSpPr>
          <p:cNvPr id="5" name="Slide Number Placeholder 4"/>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3707B61-A61B-44F0-8209-797D82E92835}" type="slidenum">
              <a:rPr lang="el-GR" altLang="el-GR">
                <a:solidFill>
                  <a:srgbClr val="898989"/>
                </a:solidFill>
                <a:latin typeface="Calibri" panose="020F0502020204030204" pitchFamily="34" charset="0"/>
              </a:rPr>
              <a:pPr eaLnBrk="1" hangingPunct="1"/>
              <a:t>21</a:t>
            </a:fld>
            <a:endParaRPr lang="el-GR" altLang="el-GR">
              <a:solidFill>
                <a:srgbClr val="898989"/>
              </a:solidFill>
              <a:latin typeface="Calibri" panose="020F0502020204030204" pitchFamily="34" charset="0"/>
            </a:endParaRPr>
          </a:p>
        </p:txBody>
      </p:sp>
    </p:spTree>
    <p:extLst>
      <p:ext uri="{BB962C8B-B14F-4D97-AF65-F5344CB8AC3E}">
        <p14:creationId xmlns:p14="http://schemas.microsoft.com/office/powerpoint/2010/main" val="570235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EFDD596-AD93-4209-9C45-1AC68A6EA5A0}"/>
              </a:ext>
            </a:extLst>
          </p:cNvPr>
          <p:cNvSpPr>
            <a:spLocks noGrp="1"/>
          </p:cNvSpPr>
          <p:nvPr>
            <p:ph type="title"/>
          </p:nvPr>
        </p:nvSpPr>
        <p:spPr/>
        <p:txBody>
          <a:bodyPr/>
          <a:lstStyle/>
          <a:p>
            <a:r>
              <a:rPr lang="el-GR" b="1" i="0" u="none" strike="noStrike" dirty="0">
                <a:solidFill>
                  <a:srgbClr val="000000"/>
                </a:solidFill>
                <a:effectLst/>
                <a:latin typeface="Roboto" panose="02000000000000000000" pitchFamily="2" charset="0"/>
                <a:hlinkClick r:id="rId2"/>
              </a:rPr>
              <a:t>Ελάχιστη Βάση Εισαγωγής (ΕΒΕ)</a:t>
            </a:r>
            <a:endParaRPr lang="el-GR" dirty="0"/>
          </a:p>
        </p:txBody>
      </p:sp>
      <p:sp>
        <p:nvSpPr>
          <p:cNvPr id="3" name="Θέση περιεχομένου 2">
            <a:extLst>
              <a:ext uri="{FF2B5EF4-FFF2-40B4-BE49-F238E27FC236}">
                <a16:creationId xmlns:a16="http://schemas.microsoft.com/office/drawing/2014/main" id="{CD431714-0B08-4B99-9995-FD1AB3DF9380}"/>
              </a:ext>
            </a:extLst>
          </p:cNvPr>
          <p:cNvSpPr>
            <a:spLocks noGrp="1"/>
          </p:cNvSpPr>
          <p:nvPr>
            <p:ph idx="1"/>
          </p:nvPr>
        </p:nvSpPr>
        <p:spPr/>
        <p:txBody>
          <a:bodyPr/>
          <a:lstStyle/>
          <a:p>
            <a:r>
              <a:rPr lang="el-GR" sz="2400" dirty="0"/>
              <a:t>Υπολογίζεται ο μέσος όρος των επιδόσεων των </a:t>
            </a:r>
            <a:r>
              <a:rPr lang="el-GR" sz="2400" dirty="0" err="1"/>
              <a:t>εξετασθέντων</a:t>
            </a:r>
            <a:r>
              <a:rPr lang="el-GR" sz="2400" dirty="0"/>
              <a:t>, βάσει των βαθμολογιών του συνόλου των υποψηφίων σε κάθε επιστημονικό πεδίο. Ως εκ τούτου, διαμορφώνεται ένας βαθμός στη βαθμολογική κλίμακα του 20, επί του οποίου κάθε τμήμα επιλέγει μια τιμή από 0,8 έως 1,2.</a:t>
            </a:r>
          </a:p>
          <a:p>
            <a:r>
              <a:rPr lang="el-GR" sz="2400" dirty="0"/>
              <a:t>Για παράδειγμα, έστω ότι η ΕΒΕ για ένα πεδίο διαμορφώνεται στο 12 βάσει των βαθμολογιών των υποψηφίων. Αν το τμήμα επιλέξει να ορίσει τον συντελεστή στο 0,90, τότε η βάση για το τμήμα διαμορφώνεται σε 10,8.</a:t>
            </a:r>
          </a:p>
          <a:p>
            <a:r>
              <a:rPr lang="el-GR" sz="2400" dirty="0"/>
              <a:t>Αντιθέτως, στο ίδιο παράδειγμα με συντελεστή 1,20, η βάση διαμορφώνεται στο 14,4.</a:t>
            </a:r>
          </a:p>
          <a:p>
            <a:endParaRPr lang="el-GR" dirty="0"/>
          </a:p>
        </p:txBody>
      </p:sp>
      <p:sp>
        <p:nvSpPr>
          <p:cNvPr id="4" name="Θέση αριθμού διαφάνειας 3">
            <a:extLst>
              <a:ext uri="{FF2B5EF4-FFF2-40B4-BE49-F238E27FC236}">
                <a16:creationId xmlns:a16="http://schemas.microsoft.com/office/drawing/2014/main" id="{5CA4A6DC-A434-434B-AA7B-46BE20367F5D}"/>
              </a:ext>
            </a:extLst>
          </p:cNvPr>
          <p:cNvSpPr>
            <a:spLocks noGrp="1"/>
          </p:cNvSpPr>
          <p:nvPr>
            <p:ph type="sldNum" sz="quarter" idx="12"/>
          </p:nvPr>
        </p:nvSpPr>
        <p:spPr/>
        <p:txBody>
          <a:bodyPr/>
          <a:lstStyle/>
          <a:p>
            <a:fld id="{A1CA7260-09CE-472D-B654-FBFBC2937557}" type="slidenum">
              <a:rPr lang="el-GR" altLang="el-GR" smtClean="0"/>
              <a:pPr/>
              <a:t>22</a:t>
            </a:fld>
            <a:endParaRPr lang="el-GR" altLang="el-GR"/>
          </a:p>
        </p:txBody>
      </p:sp>
    </p:spTree>
    <p:extLst>
      <p:ext uri="{BB962C8B-B14F-4D97-AF65-F5344CB8AC3E}">
        <p14:creationId xmlns:p14="http://schemas.microsoft.com/office/powerpoint/2010/main" val="23857503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 Τίτλος"/>
          <p:cNvSpPr>
            <a:spLocks noGrp="1"/>
          </p:cNvSpPr>
          <p:nvPr>
            <p:ph type="title"/>
          </p:nvPr>
        </p:nvSpPr>
        <p:spPr/>
        <p:txBody>
          <a:bodyPr/>
          <a:lstStyle/>
          <a:p>
            <a:r>
              <a:rPr lang="el-GR" sz="2800" b="1" dirty="0"/>
              <a:t>ΥΠΟΒΟΛΗ ΜΗΧΑΝΟΓΡΑΦΙΚΟΥ ΔΕΛΤΙΟΥ</a:t>
            </a:r>
            <a:endParaRPr lang="el-GR" altLang="el-GR" sz="1600" dirty="0"/>
          </a:p>
        </p:txBody>
      </p:sp>
      <p:sp>
        <p:nvSpPr>
          <p:cNvPr id="3" name="2 - Θέση περιεχομένου"/>
          <p:cNvSpPr>
            <a:spLocks noGrp="1"/>
          </p:cNvSpPr>
          <p:nvPr>
            <p:ph idx="1"/>
          </p:nvPr>
        </p:nvSpPr>
        <p:spPr>
          <a:xfrm>
            <a:off x="457200" y="1213588"/>
            <a:ext cx="8229600" cy="5507887"/>
          </a:xfrm>
        </p:spPr>
        <p:txBody>
          <a:bodyPr rtlCol="0">
            <a:normAutofit fontScale="62500" lnSpcReduction="20000"/>
          </a:bodyPr>
          <a:lstStyle/>
          <a:p>
            <a:pPr>
              <a:lnSpc>
                <a:spcPct val="110000"/>
              </a:lnSpc>
            </a:pPr>
            <a:r>
              <a:rPr lang="el-GR" sz="2800" dirty="0"/>
              <a:t>Οι φετινοί υποψήφιοι που θα συμμετέχουν στις πανελλαδικές εξετάσεις του 2023,  θα συμπληρώσουν μηχανογραφικό δελτίο για τα Πανεπιστήμια, ενώ υπάρχει η δυνατότητα να συμπληρώσουν και </a:t>
            </a:r>
            <a:r>
              <a:rPr lang="el-GR" sz="2800" b="1" i="1" dirty="0"/>
              <a:t>μηχανογραφικό δελτίο</a:t>
            </a:r>
            <a:r>
              <a:rPr lang="el-GR" sz="2800" dirty="0"/>
              <a:t> για διεκδίκηση μιας θέσης στα δημόσια ΙΕΚ (αυτό </a:t>
            </a:r>
            <a:r>
              <a:rPr lang="el-GR" sz="2800" b="1" i="1" dirty="0"/>
              <a:t>ονομάζεται παράλληλο μηχανογραφικό δελτίο </a:t>
            </a:r>
            <a:r>
              <a:rPr lang="el-GR" sz="2800" dirty="0"/>
              <a:t>και  υποβάλλεται κατά την ίδια περίοδο υποβολής του μηχανογραφικού δελτίου).</a:t>
            </a:r>
          </a:p>
          <a:p>
            <a:pPr>
              <a:lnSpc>
                <a:spcPct val="110000"/>
              </a:lnSpc>
            </a:pPr>
            <a:r>
              <a:rPr lang="el-GR" sz="2800" dirty="0"/>
              <a:t>Στο μηχανογραφικό δελτίο έχουν δικαίωμα να δηλώσουν σχολές – τμήματα για τα οποία </a:t>
            </a:r>
            <a:r>
              <a:rPr lang="el-GR" sz="2800" b="1" i="1" dirty="0"/>
              <a:t>έχουν μέσο όρο βαθμολογίας στα 4 εξεταζόμενα μαθήματα μεγαλύτερο από την ορισθείσα ΕΒΕ</a:t>
            </a:r>
          </a:p>
          <a:p>
            <a:pPr>
              <a:lnSpc>
                <a:spcPct val="110000"/>
              </a:lnSpc>
            </a:pPr>
            <a:r>
              <a:rPr lang="el-GR" sz="2800" dirty="0"/>
              <a:t>Οι τελειόφοιτοι και οι υποψήφιοι, που συμμετέχουν στις πανελλαδικές εξετάσεις, δύνανται να εκδηλώσουν ενδιαφέρον προς κάλυψη </a:t>
            </a:r>
            <a:r>
              <a:rPr lang="el-GR" sz="2800" b="1" i="1" dirty="0"/>
              <a:t>θέσης καταρτιζόμενου σε δημόσιο Ι.Ε.Κ. με την υποβολή παράλληλου μηχανογραφικού δελτίου </a:t>
            </a:r>
            <a:r>
              <a:rPr lang="el-GR" sz="2800" dirty="0"/>
              <a:t>καθώς </a:t>
            </a:r>
            <a:r>
              <a:rPr lang="el-GR" sz="2800" dirty="0">
                <a:hlinkClick r:id="rId3">
                  <a:extLst>
                    <a:ext uri="{A12FA001-AC4F-418D-AE19-62706E023703}">
                      <ahyp:hlinkClr xmlns:ahyp="http://schemas.microsoft.com/office/drawing/2018/hyperlinkcolor" val="tx"/>
                    </a:ext>
                  </a:extLst>
                </a:hlinkClick>
              </a:rPr>
              <a:t>διατίθεται συγκεκριμένος αριθμός θέσεων των δημόσιων Ι.Ε.Κ.</a:t>
            </a:r>
            <a:r>
              <a:rPr lang="el-GR" sz="2800" dirty="0"/>
              <a:t>, ο οποίος προσδιορίζεται με απόφαση του Γενικού Γραμματέα Επαγγελματικής Εκπαίδευσης, Κατάρτισης, Διά Βίου Μάθησης και Νεολαίας του Υπουργείου Παιδείας προς κάλυψη από τους τελειόφοιτους και υποψήφιους των πανελλαδικών εξετάσεων του οικείου σχολικού έτους. Οι υποψήφιοι που θα συμμετέχουν στις πανελλαδικές εξετάσεις του 2023 δύνανται να υποβάλουν τόσο το μηχανογραφικό δελτίο όσο και το παράλληλο μηχανογραφικό δελτίο.</a:t>
            </a:r>
          </a:p>
        </p:txBody>
      </p:sp>
      <p:sp>
        <p:nvSpPr>
          <p:cNvPr id="5" name="Slide Number Placeholder 4"/>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3707B61-A61B-44F0-8209-797D82E92835}" type="slidenum">
              <a:rPr lang="el-GR" altLang="el-GR">
                <a:solidFill>
                  <a:srgbClr val="898989"/>
                </a:solidFill>
                <a:latin typeface="Calibri" panose="020F0502020204030204" pitchFamily="34" charset="0"/>
              </a:rPr>
              <a:pPr eaLnBrk="1" hangingPunct="1"/>
              <a:t>23</a:t>
            </a:fld>
            <a:endParaRPr lang="el-GR" altLang="el-GR">
              <a:solidFill>
                <a:srgbClr val="898989"/>
              </a:solidFill>
              <a:latin typeface="Calibri" panose="020F0502020204030204" pitchFamily="34" charset="0"/>
            </a:endParaRPr>
          </a:p>
        </p:txBody>
      </p:sp>
    </p:spTree>
    <p:extLst>
      <p:ext uri="{BB962C8B-B14F-4D97-AF65-F5344CB8AC3E}">
        <p14:creationId xmlns:p14="http://schemas.microsoft.com/office/powerpoint/2010/main" val="35637946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i="1" dirty="0"/>
              <a:t>ΔΙΚΑΙΟΛΟΓΗΣΗ ΑΠΟΥΣΙΩΝ</a:t>
            </a:r>
          </a:p>
        </p:txBody>
      </p:sp>
      <p:sp>
        <p:nvSpPr>
          <p:cNvPr id="3" name="Θέση περιεχομένου 2"/>
          <p:cNvSpPr>
            <a:spLocks noGrp="1"/>
          </p:cNvSpPr>
          <p:nvPr>
            <p:ph idx="1"/>
          </p:nvPr>
        </p:nvSpPr>
        <p:spPr/>
        <p:txBody>
          <a:bodyPr/>
          <a:lstStyle/>
          <a:p>
            <a:pPr marL="0" indent="0" algn="ctr">
              <a:buNone/>
            </a:pPr>
            <a:r>
              <a:rPr lang="el-GR" sz="2800" b="1" u="sng" dirty="0">
                <a:solidFill>
                  <a:srgbClr val="FF0000"/>
                </a:solidFill>
              </a:rPr>
              <a:t>Χαρακτηρισμός φοίτησης των μαθητών </a:t>
            </a:r>
          </a:p>
          <a:p>
            <a:pPr marL="0" indent="0" algn="ctr">
              <a:buNone/>
            </a:pPr>
            <a:r>
              <a:rPr lang="el-GR" sz="2400" b="1" u="sng" dirty="0">
                <a:solidFill>
                  <a:srgbClr val="FF0000"/>
                </a:solidFill>
              </a:rPr>
              <a:t>(ΥΑ 102791/ΓΔ4/10-9-2024 ΦΕΚ </a:t>
            </a:r>
            <a:r>
              <a:rPr lang="el-GR" sz="2400" b="1" u="sng" dirty="0" err="1">
                <a:solidFill>
                  <a:srgbClr val="FF0000"/>
                </a:solidFill>
              </a:rPr>
              <a:t>τ.Β</a:t>
            </a:r>
            <a:r>
              <a:rPr lang="el-GR" sz="2400" b="1" u="sng" dirty="0">
                <a:solidFill>
                  <a:srgbClr val="FF0000"/>
                </a:solidFill>
              </a:rPr>
              <a:t> 5130/10-9-2024 Άρθρο 25)</a:t>
            </a:r>
            <a:endParaRPr lang="el-GR" sz="2400" dirty="0">
              <a:solidFill>
                <a:srgbClr val="FF0000"/>
              </a:solidFill>
            </a:endParaRPr>
          </a:p>
          <a:p>
            <a:r>
              <a:rPr lang="el-GR" sz="2800" dirty="0"/>
              <a:t>Η φοίτηση όλων των μαθητών των ημερησίων Γενικών Λυκείων χαρακτηρίζεται με πράξη του Συλλόγου των διδασκόντων καθηγητών την ημέρα που λήγουν τα μαθήματα ως επαρκής ή ανεπαρκής, με βάση το σύνολο των απουσιών που σημειώθηκαν κατά τη διάρκεια του διδακτικού έτους.</a:t>
            </a:r>
          </a:p>
          <a:p>
            <a:endParaRPr lang="el-GR" dirty="0"/>
          </a:p>
        </p:txBody>
      </p:sp>
      <p:sp>
        <p:nvSpPr>
          <p:cNvPr id="4" name="Θέση αριθμού διαφάνειας 3"/>
          <p:cNvSpPr>
            <a:spLocks noGrp="1"/>
          </p:cNvSpPr>
          <p:nvPr>
            <p:ph type="sldNum" sz="quarter" idx="12"/>
          </p:nvPr>
        </p:nvSpPr>
        <p:spPr/>
        <p:txBody>
          <a:bodyPr/>
          <a:lstStyle/>
          <a:p>
            <a:fld id="{A1CA7260-09CE-472D-B654-FBFBC2937557}" type="slidenum">
              <a:rPr lang="el-GR" altLang="el-GR" smtClean="0"/>
              <a:pPr/>
              <a:t>24</a:t>
            </a:fld>
            <a:endParaRPr lang="el-GR" altLang="el-GR"/>
          </a:p>
        </p:txBody>
      </p:sp>
    </p:spTree>
    <p:extLst>
      <p:ext uri="{BB962C8B-B14F-4D97-AF65-F5344CB8AC3E}">
        <p14:creationId xmlns:p14="http://schemas.microsoft.com/office/powerpoint/2010/main" val="26308058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i="1" dirty="0"/>
              <a:t>ΔΙΚΑΙΟΛΟΓΗΣΗ ΑΠΟΥΣΙΩΝ</a:t>
            </a:r>
          </a:p>
        </p:txBody>
      </p:sp>
      <p:sp>
        <p:nvSpPr>
          <p:cNvPr id="3" name="Θέση περιεχομένου 2"/>
          <p:cNvSpPr>
            <a:spLocks noGrp="1"/>
          </p:cNvSpPr>
          <p:nvPr>
            <p:ph idx="1"/>
          </p:nvPr>
        </p:nvSpPr>
        <p:spPr/>
        <p:txBody>
          <a:bodyPr/>
          <a:lstStyle/>
          <a:p>
            <a:pPr marL="0" indent="0" algn="ctr">
              <a:buNone/>
            </a:pPr>
            <a:r>
              <a:rPr lang="el-GR" sz="2400" b="1" u="sng" dirty="0">
                <a:solidFill>
                  <a:srgbClr val="FF0000"/>
                </a:solidFill>
              </a:rPr>
              <a:t>Χαρακτηρισμός φοίτησης των μαθητών </a:t>
            </a:r>
          </a:p>
          <a:p>
            <a:pPr marL="0" indent="0" algn="ctr">
              <a:buNone/>
            </a:pPr>
            <a:r>
              <a:rPr lang="el-GR" sz="2400" b="1" u="sng" dirty="0">
                <a:solidFill>
                  <a:srgbClr val="FF0000"/>
                </a:solidFill>
              </a:rPr>
              <a:t>(ΥΑ 102791/ΓΔ4/10-9-2024 ΦΕΚ </a:t>
            </a:r>
            <a:r>
              <a:rPr lang="el-GR" sz="2400" b="1" u="sng" dirty="0" err="1">
                <a:solidFill>
                  <a:srgbClr val="FF0000"/>
                </a:solidFill>
              </a:rPr>
              <a:t>τ.Β</a:t>
            </a:r>
            <a:r>
              <a:rPr lang="el-GR" sz="2400" b="1" u="sng" dirty="0">
                <a:solidFill>
                  <a:srgbClr val="FF0000"/>
                </a:solidFill>
              </a:rPr>
              <a:t> 5130/10-9-2024 Άρθρο 25)</a:t>
            </a:r>
            <a:endParaRPr lang="el-GR" sz="2400" dirty="0">
              <a:solidFill>
                <a:srgbClr val="FF0000"/>
              </a:solidFill>
            </a:endParaRPr>
          </a:p>
          <a:p>
            <a:r>
              <a:rPr lang="el-GR" sz="2800" b="1" i="1" u="sng" dirty="0">
                <a:solidFill>
                  <a:srgbClr val="92D050"/>
                </a:solidFill>
                <a:effectLst>
                  <a:outerShdw blurRad="38100" dist="38100" dir="2700000" algn="tl">
                    <a:srgbClr val="000000">
                      <a:alpha val="43137"/>
                    </a:srgbClr>
                  </a:outerShdw>
                </a:effectLst>
              </a:rPr>
              <a:t>Επαρκής</a:t>
            </a:r>
            <a:r>
              <a:rPr lang="el-GR" sz="2800" u="sng" dirty="0"/>
              <a:t> </a:t>
            </a:r>
            <a:r>
              <a:rPr lang="el-GR" sz="2400" dirty="0"/>
              <a:t>χαρακτηρίζεται εφόσον:</a:t>
            </a:r>
          </a:p>
          <a:p>
            <a:pPr marL="514350" indent="-514350">
              <a:buFont typeface="+mj-lt"/>
              <a:buAutoNum type="arabicPeriod"/>
            </a:pPr>
            <a:r>
              <a:rPr lang="el-GR" sz="2400" dirty="0"/>
              <a:t>το σύνολο των απουσιών που σημειώθηκαν κατά το τρέχον διδακτικό έτος, ανεξάρτητα από τον λόγο στον οποίο οφείλονται, </a:t>
            </a:r>
            <a:r>
              <a:rPr lang="el-GR" sz="2400" b="1" dirty="0">
                <a:solidFill>
                  <a:srgbClr val="FF0000"/>
                </a:solidFill>
              </a:rPr>
              <a:t>δεν υπερβαίνουν τις πενήντα (50), (Αδικαιολόγητες Απουσίες)</a:t>
            </a:r>
          </a:p>
          <a:p>
            <a:pPr marL="514350" indent="-514350">
              <a:buFont typeface="+mj-lt"/>
              <a:buAutoNum type="arabicPeriod"/>
            </a:pPr>
            <a:r>
              <a:rPr lang="el-GR" sz="2400" dirty="0"/>
              <a:t>το σύνολο των απουσιών </a:t>
            </a:r>
            <a:r>
              <a:rPr lang="el-GR" sz="2400" b="1" dirty="0">
                <a:solidFill>
                  <a:srgbClr val="FF0000"/>
                </a:solidFill>
              </a:rPr>
              <a:t>δεν υπερβαίνει τις </a:t>
            </a:r>
            <a:r>
              <a:rPr lang="el-GR" sz="2400" b="1" dirty="0" err="1">
                <a:solidFill>
                  <a:srgbClr val="FF0000"/>
                </a:solidFill>
              </a:rPr>
              <a:t>εκατόν</a:t>
            </a:r>
            <a:r>
              <a:rPr lang="el-GR" sz="2400" b="1" dirty="0">
                <a:solidFill>
                  <a:srgbClr val="FF0000"/>
                </a:solidFill>
              </a:rPr>
              <a:t> δεκατέσσερις (114), </a:t>
            </a:r>
            <a:r>
              <a:rPr lang="el-GR" sz="2400" dirty="0"/>
              <a:t>από τις οποίες </a:t>
            </a:r>
            <a:r>
              <a:rPr lang="el-GR" sz="2400" b="1" dirty="0">
                <a:solidFill>
                  <a:srgbClr val="FF0000"/>
                </a:solidFill>
                <a:effectLst>
                  <a:outerShdw blurRad="38100" dist="38100" dir="2700000" algn="tl">
                    <a:srgbClr val="000000">
                      <a:alpha val="43137"/>
                    </a:srgbClr>
                  </a:outerShdw>
                </a:effectLst>
              </a:rPr>
              <a:t>οι πάνω από τις πενήντα (50) είναι δικαιολογημένες</a:t>
            </a:r>
            <a:r>
              <a:rPr lang="el-GR" sz="2400" dirty="0"/>
              <a:t> ή οφείλονται σε ασθένεια που βεβαιώνεται σύμφωνα με τα όσα ορίζονται στο άρθρο 26.</a:t>
            </a:r>
          </a:p>
        </p:txBody>
      </p:sp>
      <p:sp>
        <p:nvSpPr>
          <p:cNvPr id="4" name="Θέση αριθμού διαφάνειας 3"/>
          <p:cNvSpPr>
            <a:spLocks noGrp="1"/>
          </p:cNvSpPr>
          <p:nvPr>
            <p:ph type="sldNum" sz="quarter" idx="12"/>
          </p:nvPr>
        </p:nvSpPr>
        <p:spPr/>
        <p:txBody>
          <a:bodyPr/>
          <a:lstStyle/>
          <a:p>
            <a:fld id="{A1CA7260-09CE-472D-B654-FBFBC2937557}" type="slidenum">
              <a:rPr lang="el-GR" altLang="el-GR" smtClean="0"/>
              <a:pPr/>
              <a:t>25</a:t>
            </a:fld>
            <a:endParaRPr lang="el-GR" altLang="el-GR"/>
          </a:p>
        </p:txBody>
      </p:sp>
    </p:spTree>
    <p:extLst>
      <p:ext uri="{BB962C8B-B14F-4D97-AF65-F5344CB8AC3E}">
        <p14:creationId xmlns:p14="http://schemas.microsoft.com/office/powerpoint/2010/main" val="39402012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i="1" dirty="0"/>
              <a:t>ΔΙΚΑΙΟΛΟΓΗΣΗ ΑΠΟΥΣΙΩΝ</a:t>
            </a:r>
          </a:p>
        </p:txBody>
      </p:sp>
      <p:sp>
        <p:nvSpPr>
          <p:cNvPr id="3" name="Θέση περιεχομένου 2"/>
          <p:cNvSpPr>
            <a:spLocks noGrp="1"/>
          </p:cNvSpPr>
          <p:nvPr>
            <p:ph idx="1"/>
          </p:nvPr>
        </p:nvSpPr>
        <p:spPr>
          <a:xfrm>
            <a:off x="374848" y="1600200"/>
            <a:ext cx="8229600" cy="4525963"/>
          </a:xfrm>
        </p:spPr>
        <p:txBody>
          <a:bodyPr/>
          <a:lstStyle/>
          <a:p>
            <a:r>
              <a:rPr lang="el-GR" sz="2800" b="1" i="1" dirty="0">
                <a:solidFill>
                  <a:srgbClr val="FF0000"/>
                </a:solidFill>
                <a:effectLst>
                  <a:outerShdw blurRad="38100" dist="38100" dir="2700000" algn="tl">
                    <a:srgbClr val="000000">
                      <a:alpha val="43137"/>
                    </a:srgbClr>
                  </a:outerShdw>
                </a:effectLst>
              </a:rPr>
              <a:t>Ανεπαρκής</a:t>
            </a:r>
            <a:r>
              <a:rPr lang="el-GR" sz="2800" b="1" dirty="0"/>
              <a:t> </a:t>
            </a:r>
            <a:r>
              <a:rPr lang="el-GR" sz="2800" dirty="0"/>
              <a:t>χαρακτηρίζεται η φοίτηση μαθητή/</a:t>
            </a:r>
            <a:r>
              <a:rPr lang="el-GR" sz="2800" dirty="0" err="1"/>
              <a:t>τριας</a:t>
            </a:r>
            <a:r>
              <a:rPr lang="el-GR" sz="2800" dirty="0"/>
              <a:t> </a:t>
            </a:r>
            <a:r>
              <a:rPr lang="el-GR" sz="2800" b="1" u="sng" dirty="0">
                <a:solidFill>
                  <a:srgbClr val="FF0000"/>
                </a:solidFill>
              </a:rPr>
              <a:t>που σημείωσε πάνω από τις πενήντα (50) (αδικαιολόγητες) απουσίες </a:t>
            </a:r>
            <a:r>
              <a:rPr lang="el-GR" sz="2800" dirty="0"/>
              <a:t>και δεν εμπίπτει στην περ. 2 του παρόντος.</a:t>
            </a:r>
            <a:br>
              <a:rPr lang="el-GR" sz="2800" dirty="0"/>
            </a:br>
            <a:r>
              <a:rPr lang="el-GR" sz="2800" b="1" u="sng" dirty="0">
                <a:solidFill>
                  <a:srgbClr val="FF0000"/>
                </a:solidFill>
              </a:rPr>
              <a:t>Δικαιολογημένες ≤ 64  </a:t>
            </a:r>
            <a:br>
              <a:rPr lang="el-GR" sz="2800" b="1" u="sng" dirty="0">
                <a:solidFill>
                  <a:srgbClr val="FF0000"/>
                </a:solidFill>
              </a:rPr>
            </a:br>
            <a:r>
              <a:rPr lang="el-GR" sz="2800" b="1" u="sng" dirty="0">
                <a:solidFill>
                  <a:srgbClr val="FF0000"/>
                </a:solidFill>
              </a:rPr>
              <a:t>Αδικαιολόγητες Απουσίες ≤ 50)</a:t>
            </a:r>
          </a:p>
          <a:p>
            <a:r>
              <a:rPr lang="el-GR" sz="2800" b="1" u="sng" dirty="0">
                <a:solidFill>
                  <a:srgbClr val="FF0000"/>
                </a:solidFill>
                <a:effectLst>
                  <a:outerShdw blurRad="38100" dist="38100" dir="2700000" algn="tl">
                    <a:srgbClr val="000000">
                      <a:alpha val="43137"/>
                    </a:srgbClr>
                  </a:outerShdw>
                </a:effectLst>
              </a:rPr>
              <a:t>ΠΡΟΣΟΧΗ: Δικαιολογημένες απουσίες πάνω από 64 θεωρούνται αδικαιολόγητες</a:t>
            </a:r>
            <a:endParaRPr lang="el-GR" sz="2800" b="1" dirty="0">
              <a:effectLst>
                <a:outerShdw blurRad="38100" dist="38100" dir="2700000" algn="tl">
                  <a:srgbClr val="000000">
                    <a:alpha val="43137"/>
                  </a:srgbClr>
                </a:outerShdw>
              </a:effectLst>
            </a:endParaRPr>
          </a:p>
          <a:p>
            <a:r>
              <a:rPr lang="el-GR" sz="2800" dirty="0"/>
              <a:t>Οι μαθητές των οποίων η φοίτηση χαρακτηρίζεται ανεπαρκής </a:t>
            </a:r>
            <a:r>
              <a:rPr lang="el-GR" sz="2800" b="1" dirty="0">
                <a:solidFill>
                  <a:srgbClr val="FF0000"/>
                </a:solidFill>
              </a:rPr>
              <a:t>είναι υποχρεωμένοι να επαναλάβουν τη φοίτηση τους στην ίδια τάξη. (Άρθρο 25 §3)</a:t>
            </a:r>
          </a:p>
        </p:txBody>
      </p:sp>
      <p:sp>
        <p:nvSpPr>
          <p:cNvPr id="4" name="Θέση αριθμού διαφάνειας 3"/>
          <p:cNvSpPr>
            <a:spLocks noGrp="1"/>
          </p:cNvSpPr>
          <p:nvPr>
            <p:ph type="sldNum" sz="quarter" idx="12"/>
          </p:nvPr>
        </p:nvSpPr>
        <p:spPr/>
        <p:txBody>
          <a:bodyPr/>
          <a:lstStyle/>
          <a:p>
            <a:fld id="{A1CA7260-09CE-472D-B654-FBFBC2937557}" type="slidenum">
              <a:rPr lang="el-GR" altLang="el-GR" smtClean="0"/>
              <a:pPr/>
              <a:t>26</a:t>
            </a:fld>
            <a:endParaRPr lang="el-GR" altLang="el-GR"/>
          </a:p>
        </p:txBody>
      </p:sp>
    </p:spTree>
    <p:extLst>
      <p:ext uri="{BB962C8B-B14F-4D97-AF65-F5344CB8AC3E}">
        <p14:creationId xmlns:p14="http://schemas.microsoft.com/office/powerpoint/2010/main" val="22907260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z="3200" b="1" dirty="0"/>
              <a:t>Απουσίες δεν λαμβάνονται</a:t>
            </a:r>
            <a:br>
              <a:rPr lang="el-GR" sz="3200" b="1" dirty="0"/>
            </a:br>
            <a:r>
              <a:rPr lang="el-GR" sz="3200" b="1" dirty="0"/>
              <a:t>υπόψη για τον χαρακτηρισμό της φοίτησης</a:t>
            </a:r>
            <a:endParaRPr lang="el-GR" sz="3200" b="1" i="1" dirty="0"/>
          </a:p>
        </p:txBody>
      </p:sp>
      <p:sp>
        <p:nvSpPr>
          <p:cNvPr id="3" name="Θέση περιεχομένου 2"/>
          <p:cNvSpPr>
            <a:spLocks noGrp="1"/>
          </p:cNvSpPr>
          <p:nvPr>
            <p:ph idx="1"/>
          </p:nvPr>
        </p:nvSpPr>
        <p:spPr/>
        <p:txBody>
          <a:bodyPr/>
          <a:lstStyle/>
          <a:p>
            <a:pPr marL="0" indent="0" algn="ctr">
              <a:buNone/>
            </a:pPr>
            <a:r>
              <a:rPr lang="el-GR" sz="2800" b="1" u="sng" dirty="0">
                <a:solidFill>
                  <a:srgbClr val="FF0000"/>
                </a:solidFill>
              </a:rPr>
              <a:t>(</a:t>
            </a:r>
            <a:r>
              <a:rPr lang="el-GR" sz="2800" b="1" u="sng" dirty="0" err="1">
                <a:solidFill>
                  <a:srgbClr val="FF0000"/>
                </a:solidFill>
              </a:rPr>
              <a:t>αρθ</a:t>
            </a:r>
            <a:r>
              <a:rPr lang="el-GR" sz="2800" b="1" u="sng" dirty="0">
                <a:solidFill>
                  <a:srgbClr val="FF0000"/>
                </a:solidFill>
              </a:rPr>
              <a:t>. 21 της 102791/ΓΔ4 (ΦΕΚ 5130/</a:t>
            </a:r>
            <a:r>
              <a:rPr lang="el-GR" sz="2800" b="1" u="sng" dirty="0" err="1">
                <a:solidFill>
                  <a:srgbClr val="FF0000"/>
                </a:solidFill>
              </a:rPr>
              <a:t>τ.Β</a:t>
            </a:r>
            <a:r>
              <a:rPr lang="el-GR" sz="2800" b="1" u="sng" dirty="0">
                <a:solidFill>
                  <a:srgbClr val="FF0000"/>
                </a:solidFill>
              </a:rPr>
              <a:t>΄/10-09-2024)</a:t>
            </a:r>
            <a:endParaRPr lang="el-GR" sz="2800" dirty="0">
              <a:solidFill>
                <a:srgbClr val="FF0000"/>
              </a:solidFill>
            </a:endParaRPr>
          </a:p>
          <a:p>
            <a:pPr marL="514350" indent="-514350">
              <a:buFont typeface="+mj-lt"/>
              <a:buAutoNum type="arabicParenR"/>
            </a:pPr>
            <a:r>
              <a:rPr lang="el-GR" dirty="0"/>
              <a:t>απουσίες από το σχολείο, κατά τις ώρες λειτουργίας του, μαθητών που συμμετέχουν σε δραστηριότητες, στο Εξωτερικό ή το Εσωτερικό, οι οποίες έχουν εγκριθεί από τα προβλεπόμενα από τις σχετικές διατάξεις όργανα.</a:t>
            </a:r>
          </a:p>
          <a:p>
            <a:pPr marL="514350" indent="-514350">
              <a:buFont typeface="+mj-lt"/>
              <a:buAutoNum type="arabicPeriod" startAt="2"/>
            </a:pPr>
            <a:r>
              <a:rPr lang="el-GR" dirty="0"/>
              <a:t>β) Απουσίες μαθητών για την προσέλευση τους ενώπιον του Συμβουλίου Επιλογής Οπλιτών, η οποία βεβαιώνεται νόμιμα.</a:t>
            </a:r>
          </a:p>
          <a:p>
            <a:endParaRPr lang="el-GR" sz="2800" dirty="0"/>
          </a:p>
        </p:txBody>
      </p:sp>
      <p:sp>
        <p:nvSpPr>
          <p:cNvPr id="4" name="Θέση αριθμού διαφάνειας 3"/>
          <p:cNvSpPr>
            <a:spLocks noGrp="1"/>
          </p:cNvSpPr>
          <p:nvPr>
            <p:ph type="sldNum" sz="quarter" idx="12"/>
          </p:nvPr>
        </p:nvSpPr>
        <p:spPr/>
        <p:txBody>
          <a:bodyPr/>
          <a:lstStyle/>
          <a:p>
            <a:fld id="{A1CA7260-09CE-472D-B654-FBFBC2937557}" type="slidenum">
              <a:rPr lang="el-GR" altLang="el-GR" smtClean="0"/>
              <a:pPr/>
              <a:t>27</a:t>
            </a:fld>
            <a:endParaRPr lang="el-GR" altLang="el-GR"/>
          </a:p>
        </p:txBody>
      </p:sp>
    </p:spTree>
    <p:extLst>
      <p:ext uri="{BB962C8B-B14F-4D97-AF65-F5344CB8AC3E}">
        <p14:creationId xmlns:p14="http://schemas.microsoft.com/office/powerpoint/2010/main" val="37964211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z="3200" b="1" dirty="0"/>
              <a:t>Απουσίες δεν λαμβάνονται</a:t>
            </a:r>
            <a:br>
              <a:rPr lang="el-GR" sz="3200" b="1" dirty="0"/>
            </a:br>
            <a:r>
              <a:rPr lang="el-GR" sz="3200" b="1" dirty="0"/>
              <a:t>υπόψη για τον χαρακτηρισμό της φοίτησης</a:t>
            </a:r>
            <a:endParaRPr lang="el-GR" sz="3200" b="1" i="1" dirty="0"/>
          </a:p>
        </p:txBody>
      </p:sp>
      <p:sp>
        <p:nvSpPr>
          <p:cNvPr id="3" name="Θέση περιεχομένου 2"/>
          <p:cNvSpPr>
            <a:spLocks noGrp="1"/>
          </p:cNvSpPr>
          <p:nvPr>
            <p:ph idx="1"/>
          </p:nvPr>
        </p:nvSpPr>
        <p:spPr>
          <a:xfrm>
            <a:off x="457200" y="1599531"/>
            <a:ext cx="8229600" cy="4525963"/>
          </a:xfrm>
        </p:spPr>
        <p:txBody>
          <a:bodyPr/>
          <a:lstStyle/>
          <a:p>
            <a:pPr marL="0" indent="0" algn="ctr">
              <a:buNone/>
            </a:pPr>
            <a:r>
              <a:rPr lang="el-GR" sz="2800" b="1" u="sng" dirty="0">
                <a:solidFill>
                  <a:srgbClr val="FF0000"/>
                </a:solidFill>
              </a:rPr>
              <a:t>(Άρθρο 21)</a:t>
            </a:r>
            <a:endParaRPr lang="el-GR" sz="2800" dirty="0">
              <a:solidFill>
                <a:srgbClr val="FF0000"/>
              </a:solidFill>
            </a:endParaRPr>
          </a:p>
          <a:p>
            <a:pPr marL="514350" indent="-514350">
              <a:buFont typeface="+mj-lt"/>
              <a:buAutoNum type="arabicPeriod" startAt="3"/>
            </a:pPr>
            <a:r>
              <a:rPr lang="el-GR" dirty="0"/>
              <a:t>Απουσίες μαθητών του Ρωμαιοκαθολικού Δόγματος, του Εβραϊκού θρησκεύματος και του Μουσουλμανικού Θρησκεύματος κατά τις ημέρες των εορτών </a:t>
            </a:r>
          </a:p>
          <a:p>
            <a:pPr marL="0" indent="0">
              <a:buNone/>
            </a:pPr>
            <a:r>
              <a:rPr lang="el-GR" sz="2400" dirty="0"/>
              <a:t>Για να μην ληφθούν υπόψη οι απουσίες της περίπτωσης αυτής, πρέπει να υποβληθεί Υπεύθυνη Δήλωση του ν. 1599/1989 (Α’ 75), όπως αυτός έχει τροποποιηθεί και ισχύει, του μαθητή ή του κηδεμόνα του εάν είναι ανήλικος, για το θρήσκευμα</a:t>
            </a:r>
            <a:r>
              <a:rPr lang="el-GR" dirty="0"/>
              <a:t>.</a:t>
            </a:r>
            <a:endParaRPr lang="el-GR" sz="2800" dirty="0"/>
          </a:p>
        </p:txBody>
      </p:sp>
      <p:sp>
        <p:nvSpPr>
          <p:cNvPr id="4" name="Θέση αριθμού διαφάνειας 3"/>
          <p:cNvSpPr>
            <a:spLocks noGrp="1"/>
          </p:cNvSpPr>
          <p:nvPr>
            <p:ph type="sldNum" sz="quarter" idx="12"/>
          </p:nvPr>
        </p:nvSpPr>
        <p:spPr/>
        <p:txBody>
          <a:bodyPr/>
          <a:lstStyle/>
          <a:p>
            <a:fld id="{A1CA7260-09CE-472D-B654-FBFBC2937557}" type="slidenum">
              <a:rPr lang="el-GR" altLang="el-GR" smtClean="0"/>
              <a:pPr/>
              <a:t>28</a:t>
            </a:fld>
            <a:endParaRPr lang="el-GR" altLang="el-GR"/>
          </a:p>
        </p:txBody>
      </p:sp>
    </p:spTree>
    <p:extLst>
      <p:ext uri="{BB962C8B-B14F-4D97-AF65-F5344CB8AC3E}">
        <p14:creationId xmlns:p14="http://schemas.microsoft.com/office/powerpoint/2010/main" val="37727537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z="3200" b="1" dirty="0"/>
              <a:t>Απουσίες δεν λαμβάνονται</a:t>
            </a:r>
            <a:br>
              <a:rPr lang="el-GR" sz="3200" b="1" dirty="0"/>
            </a:br>
            <a:r>
              <a:rPr lang="el-GR" sz="3200" b="1" dirty="0"/>
              <a:t>υπόψη για τον χαρακτηρισμό της φοίτησης</a:t>
            </a:r>
            <a:endParaRPr lang="el-GR" sz="3200" b="1" i="1" dirty="0"/>
          </a:p>
        </p:txBody>
      </p:sp>
      <p:sp>
        <p:nvSpPr>
          <p:cNvPr id="3" name="Θέση περιεχομένου 2"/>
          <p:cNvSpPr>
            <a:spLocks noGrp="1"/>
          </p:cNvSpPr>
          <p:nvPr>
            <p:ph idx="1"/>
          </p:nvPr>
        </p:nvSpPr>
        <p:spPr>
          <a:xfrm>
            <a:off x="457200" y="1599531"/>
            <a:ext cx="8229600" cy="4525963"/>
          </a:xfrm>
        </p:spPr>
        <p:txBody>
          <a:bodyPr/>
          <a:lstStyle/>
          <a:p>
            <a:pPr marL="0" indent="0" algn="ctr">
              <a:buNone/>
            </a:pPr>
            <a:r>
              <a:rPr lang="el-GR" sz="2800" b="1" u="sng" dirty="0">
                <a:solidFill>
                  <a:srgbClr val="FF0000"/>
                </a:solidFill>
              </a:rPr>
              <a:t>(Άρθρο 24)</a:t>
            </a:r>
            <a:endParaRPr lang="el-GR" sz="2800" dirty="0">
              <a:solidFill>
                <a:srgbClr val="FF0000"/>
              </a:solidFill>
            </a:endParaRPr>
          </a:p>
          <a:p>
            <a:pPr marL="514350" indent="-514350">
              <a:buFont typeface="+mj-lt"/>
              <a:buAutoNum type="arabicPeriod" startAt="4"/>
            </a:pPr>
            <a:r>
              <a:rPr lang="el-GR" dirty="0"/>
              <a:t> απουσίες μαθητών/τριών που πραγματοποιήθηκαν λόγω της μετεγγραφής τους σε Γενικό Λύκειο ή Επαγγελματικό Λύκειο μέχρι τρεις (3) ημέρες,</a:t>
            </a:r>
          </a:p>
          <a:p>
            <a:pPr marL="514350" indent="-514350">
              <a:buFont typeface="+mj-lt"/>
              <a:buAutoNum type="arabicPeriod" startAt="4"/>
            </a:pPr>
            <a:r>
              <a:rPr lang="el-GR" dirty="0"/>
              <a:t>απουσίες μαθητών/τριών οι οποίοι/</a:t>
            </a:r>
            <a:r>
              <a:rPr lang="el-GR" dirty="0" err="1"/>
              <a:t>ες</a:t>
            </a:r>
            <a:r>
              <a:rPr lang="el-GR" dirty="0"/>
              <a:t> απαλλάσσονται από τη συμμετοχή τους στη διδασκαλία μαθημάτων, αλλά την ώρα πραγματοποίησης της διδασκαλίας παρευρίσκονται στο σχολείο.</a:t>
            </a:r>
          </a:p>
          <a:p>
            <a:pPr marL="514350" indent="-514350">
              <a:buFont typeface="+mj-lt"/>
              <a:buAutoNum type="arabicPeriod" startAt="4"/>
            </a:pPr>
            <a:r>
              <a:rPr lang="el-GR" dirty="0"/>
              <a:t>Απουσίες μέχρι δύο (2) ημερών για επίσκεψη στο ΚΕΔΑΣΥ</a:t>
            </a:r>
          </a:p>
        </p:txBody>
      </p:sp>
      <p:sp>
        <p:nvSpPr>
          <p:cNvPr id="4" name="Θέση αριθμού διαφάνειας 3"/>
          <p:cNvSpPr>
            <a:spLocks noGrp="1"/>
          </p:cNvSpPr>
          <p:nvPr>
            <p:ph type="sldNum" sz="quarter" idx="12"/>
          </p:nvPr>
        </p:nvSpPr>
        <p:spPr/>
        <p:txBody>
          <a:bodyPr/>
          <a:lstStyle/>
          <a:p>
            <a:fld id="{A1CA7260-09CE-472D-B654-FBFBC2937557}" type="slidenum">
              <a:rPr lang="el-GR" altLang="el-GR" smtClean="0"/>
              <a:pPr/>
              <a:t>29</a:t>
            </a:fld>
            <a:endParaRPr lang="el-GR" altLang="el-GR"/>
          </a:p>
        </p:txBody>
      </p:sp>
    </p:spTree>
    <p:extLst>
      <p:ext uri="{BB962C8B-B14F-4D97-AF65-F5344CB8AC3E}">
        <p14:creationId xmlns:p14="http://schemas.microsoft.com/office/powerpoint/2010/main" val="31105613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1 - Τίτλος"/>
          <p:cNvSpPr>
            <a:spLocks noGrp="1"/>
          </p:cNvSpPr>
          <p:nvPr>
            <p:ph type="title"/>
          </p:nvPr>
        </p:nvSpPr>
        <p:spPr>
          <a:xfrm>
            <a:off x="457200" y="274638"/>
            <a:ext cx="8229600" cy="1714202"/>
          </a:xfrm>
        </p:spPr>
        <p:txBody>
          <a:bodyPr/>
          <a:lstStyle/>
          <a:p>
            <a:pPr eaLnBrk="1" hangingPunct="1"/>
            <a:r>
              <a:rPr lang="en-US" altLang="el-GR" sz="3600" b="1" dirty="0"/>
              <a:t>3</a:t>
            </a:r>
            <a:r>
              <a:rPr lang="el-GR" altLang="el-GR" sz="3600" b="1" dirty="0"/>
              <a:t>. Στη Β΄ τάξη Λυκείου εισαγωγή των Ομάδων μαθημάτων Προσανατολισμού:</a:t>
            </a:r>
            <a:endParaRPr lang="el-GR" altLang="el-GR" sz="3600" dirty="0"/>
          </a:p>
        </p:txBody>
      </p:sp>
      <p:sp>
        <p:nvSpPr>
          <p:cNvPr id="8195" name="2 - Θέση περιεχομένου"/>
          <p:cNvSpPr>
            <a:spLocks noGrp="1"/>
          </p:cNvSpPr>
          <p:nvPr>
            <p:ph idx="1"/>
          </p:nvPr>
        </p:nvSpPr>
        <p:spPr>
          <a:xfrm>
            <a:off x="457200" y="1600200"/>
            <a:ext cx="8229600" cy="4925144"/>
          </a:xfrm>
        </p:spPr>
        <p:txBody>
          <a:bodyPr/>
          <a:lstStyle/>
          <a:p>
            <a:pPr lvl="1" algn="just" eaLnBrk="1" hangingPunct="1">
              <a:buFont typeface="Courier New" panose="02070309020205020404" pitchFamily="49" charset="0"/>
              <a:buChar char="o"/>
            </a:pPr>
            <a:endParaRPr lang="el-GR" altLang="el-GR" dirty="0"/>
          </a:p>
          <a:p>
            <a:pPr lvl="1" algn="just" eaLnBrk="1" hangingPunct="1">
              <a:buFont typeface="Courier New" panose="02070309020205020404" pitchFamily="49" charset="0"/>
              <a:buChar char="o"/>
            </a:pPr>
            <a:r>
              <a:rPr lang="el-GR" altLang="el-GR" b="1" dirty="0"/>
              <a:t>Κοινό πρόγραμμα </a:t>
            </a:r>
            <a:r>
              <a:rPr lang="el-GR" altLang="el-GR" dirty="0"/>
              <a:t>3</a:t>
            </a:r>
            <a:r>
              <a:rPr lang="en-US" altLang="el-GR" dirty="0"/>
              <a:t>0</a:t>
            </a:r>
            <a:r>
              <a:rPr lang="el-GR" altLang="el-GR" dirty="0"/>
              <a:t> ωρών την εβδομάδα,</a:t>
            </a:r>
          </a:p>
          <a:p>
            <a:pPr lvl="1" algn="just" eaLnBrk="1" hangingPunct="1">
              <a:buFont typeface="Courier New" panose="02070309020205020404" pitchFamily="49" charset="0"/>
              <a:buChar char="o"/>
            </a:pPr>
            <a:r>
              <a:rPr lang="el-GR" altLang="el-GR" dirty="0"/>
              <a:t>Ομάδα μαθημάτων προσανατολισμού </a:t>
            </a:r>
            <a:r>
              <a:rPr lang="en-US" altLang="el-GR" dirty="0"/>
              <a:t>5</a:t>
            </a:r>
            <a:r>
              <a:rPr lang="el-GR" altLang="el-GR" dirty="0"/>
              <a:t> ωρών την εβδομάδα:</a:t>
            </a:r>
          </a:p>
          <a:p>
            <a:pPr lvl="2" algn="just" eaLnBrk="1" hangingPunct="1">
              <a:buFont typeface="Courier New" panose="02070309020205020404" pitchFamily="49" charset="0"/>
              <a:buChar char="o"/>
            </a:pPr>
            <a:r>
              <a:rPr lang="el-GR" altLang="el-GR" b="1" dirty="0"/>
              <a:t>Ομάδα μαθημάτων Ανθρωπιστικών Σπουδών</a:t>
            </a:r>
          </a:p>
          <a:p>
            <a:pPr lvl="2" algn="just" eaLnBrk="1" hangingPunct="1">
              <a:buFont typeface="Arial" panose="020B0604020202020204" pitchFamily="34" charset="0"/>
              <a:buNone/>
            </a:pPr>
            <a:r>
              <a:rPr lang="el-GR" altLang="el-GR" dirty="0"/>
              <a:t>    Αρχαία Ελληνικά</a:t>
            </a:r>
          </a:p>
          <a:p>
            <a:pPr lvl="2" algn="just" eaLnBrk="1" hangingPunct="1">
              <a:buNone/>
            </a:pPr>
            <a:r>
              <a:rPr lang="el-GR" altLang="el-GR" dirty="0"/>
              <a:t>    </a:t>
            </a:r>
            <a:r>
              <a:rPr lang="el-GR" dirty="0"/>
              <a:t>Λατινικά</a:t>
            </a:r>
            <a:endParaRPr lang="el-GR" altLang="el-GR" dirty="0"/>
          </a:p>
          <a:p>
            <a:pPr lvl="2" algn="just" eaLnBrk="1" hangingPunct="1">
              <a:buFont typeface="Courier New" panose="02070309020205020404" pitchFamily="49" charset="0"/>
              <a:buChar char="o"/>
            </a:pPr>
            <a:r>
              <a:rPr lang="el-GR" altLang="el-GR" b="1" dirty="0"/>
              <a:t>Ομάδα μαθημάτων Θετικών Σπουδών</a:t>
            </a:r>
          </a:p>
          <a:p>
            <a:pPr lvl="2" algn="just" eaLnBrk="1" hangingPunct="1">
              <a:buFont typeface="Arial" panose="020B0604020202020204" pitchFamily="34" charset="0"/>
              <a:buNone/>
            </a:pPr>
            <a:r>
              <a:rPr lang="el-GR" altLang="el-GR" dirty="0"/>
              <a:t>	Μαθηματικά</a:t>
            </a:r>
          </a:p>
          <a:p>
            <a:pPr lvl="2" algn="just" eaLnBrk="1" hangingPunct="1">
              <a:buFont typeface="Arial" panose="020B0604020202020204" pitchFamily="34" charset="0"/>
              <a:buNone/>
            </a:pPr>
            <a:r>
              <a:rPr lang="el-GR" altLang="el-GR" dirty="0"/>
              <a:t>    Φυσική</a:t>
            </a:r>
          </a:p>
          <a:p>
            <a:pPr lvl="2" algn="just" eaLnBrk="1" hangingPunct="1">
              <a:buFont typeface="Courier New" panose="02070309020205020404" pitchFamily="49" charset="0"/>
              <a:buChar char="o"/>
            </a:pPr>
            <a:endParaRPr lang="el-GR" altLang="el-GR" dirty="0"/>
          </a:p>
        </p:txBody>
      </p:sp>
      <p:sp>
        <p:nvSpPr>
          <p:cNvPr id="5" name="Slide Number Placeholder 4"/>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7A12D4B-17C9-48E2-BA69-308B43777CA4}" type="slidenum">
              <a:rPr lang="el-GR" altLang="el-GR">
                <a:solidFill>
                  <a:srgbClr val="898989"/>
                </a:solidFill>
                <a:latin typeface="Calibri" panose="020F0502020204030204" pitchFamily="34" charset="0"/>
              </a:rPr>
              <a:pPr eaLnBrk="1" hangingPunct="1"/>
              <a:t>3</a:t>
            </a:fld>
            <a:endParaRPr lang="el-GR" altLang="el-GR">
              <a:solidFill>
                <a:srgbClr val="898989"/>
              </a:solidFill>
              <a:latin typeface="Calibri" panose="020F0502020204030204" pitchFamily="34"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z="3200" b="1" dirty="0"/>
              <a:t>Απουσίες δεν λαμβάνονται</a:t>
            </a:r>
            <a:br>
              <a:rPr lang="el-GR" sz="3200" b="1" dirty="0"/>
            </a:br>
            <a:r>
              <a:rPr lang="el-GR" sz="3200" b="1" dirty="0"/>
              <a:t>υπόψη για τον χαρακτηρισμό της φοίτησης</a:t>
            </a:r>
            <a:endParaRPr lang="el-GR" sz="3200" b="1" i="1" dirty="0"/>
          </a:p>
        </p:txBody>
      </p:sp>
      <p:sp>
        <p:nvSpPr>
          <p:cNvPr id="3" name="Θέση περιεχομένου 2"/>
          <p:cNvSpPr>
            <a:spLocks noGrp="1"/>
          </p:cNvSpPr>
          <p:nvPr>
            <p:ph idx="1"/>
          </p:nvPr>
        </p:nvSpPr>
        <p:spPr>
          <a:xfrm>
            <a:off x="457200" y="1599531"/>
            <a:ext cx="8229600" cy="4525963"/>
          </a:xfrm>
        </p:spPr>
        <p:txBody>
          <a:bodyPr/>
          <a:lstStyle/>
          <a:p>
            <a:pPr marL="0" indent="0" algn="ctr">
              <a:buNone/>
            </a:pPr>
            <a:r>
              <a:rPr lang="el-GR" sz="2800" b="1" u="sng" dirty="0">
                <a:solidFill>
                  <a:srgbClr val="FF0000"/>
                </a:solidFill>
              </a:rPr>
              <a:t>(Άρθρο 24)</a:t>
            </a:r>
            <a:endParaRPr lang="el-GR" sz="2800" dirty="0">
              <a:solidFill>
                <a:srgbClr val="FF0000"/>
              </a:solidFill>
            </a:endParaRPr>
          </a:p>
          <a:p>
            <a:pPr marL="514350" indent="-514350">
              <a:buFont typeface="+mj-lt"/>
              <a:buAutoNum type="arabicPeriod" startAt="6"/>
            </a:pPr>
            <a:r>
              <a:rPr lang="el-GR" sz="2400" dirty="0"/>
              <a:t>απουσίες μαθητών/τριών που οφείλονται σε δυσμενείς καιρικές συνθήκες οι οποίες καθιστούν αντικειμενικά δύσκολη την προσέλευση στο σχολείο,</a:t>
            </a:r>
          </a:p>
          <a:p>
            <a:pPr marL="514350" indent="-514350">
              <a:buFont typeface="+mj-lt"/>
              <a:buAutoNum type="arabicPeriod" startAt="6"/>
            </a:pPr>
            <a:r>
              <a:rPr lang="el-GR" sz="2400" dirty="0"/>
              <a:t>απουσίες μαθητών/τριών που συμμετέχουν σε πρόγραμμα μακροχρόνιας κινητικότητας στο εξωτερικό,</a:t>
            </a:r>
          </a:p>
          <a:p>
            <a:pPr marL="514350" indent="-514350">
              <a:buFont typeface="+mj-lt"/>
              <a:buAutoNum type="arabicPeriod" startAt="6"/>
            </a:pPr>
            <a:r>
              <a:rPr lang="el-GR" sz="2400" dirty="0"/>
              <a:t>απουσίες μαθητών/τριών οι οποίες οφείλονται σε ολιγόωρη ή ολιγοήμερη απεργία των υπεραστικών λεωφορείων ΚΤΕΛ που βεβαιώνεται από τον οικείο Περιφερειάρχη ή σε απεργία των Μέσων Μαζικής Μεταφοράς που βεβαιώνεται από τον οικείο φορέα</a:t>
            </a:r>
          </a:p>
          <a:p>
            <a:pPr marL="514350" indent="-514350">
              <a:buFont typeface="+mj-lt"/>
              <a:buAutoNum type="arabicPeriod" startAt="6"/>
            </a:pPr>
            <a:r>
              <a:rPr lang="el-GR" sz="2400" dirty="0"/>
              <a:t>Απουσίες μέχρι δύο (2) ημερών για επίσκεψη στο ΚΕΔΑΣΥ</a:t>
            </a:r>
          </a:p>
        </p:txBody>
      </p:sp>
      <p:sp>
        <p:nvSpPr>
          <p:cNvPr id="4" name="Θέση αριθμού διαφάνειας 3"/>
          <p:cNvSpPr>
            <a:spLocks noGrp="1"/>
          </p:cNvSpPr>
          <p:nvPr>
            <p:ph type="sldNum" sz="quarter" idx="12"/>
          </p:nvPr>
        </p:nvSpPr>
        <p:spPr/>
        <p:txBody>
          <a:bodyPr/>
          <a:lstStyle/>
          <a:p>
            <a:fld id="{A1CA7260-09CE-472D-B654-FBFBC2937557}" type="slidenum">
              <a:rPr lang="el-GR" altLang="el-GR" smtClean="0"/>
              <a:pPr/>
              <a:t>30</a:t>
            </a:fld>
            <a:endParaRPr lang="el-GR" altLang="el-GR"/>
          </a:p>
        </p:txBody>
      </p:sp>
    </p:spTree>
    <p:extLst>
      <p:ext uri="{BB962C8B-B14F-4D97-AF65-F5344CB8AC3E}">
        <p14:creationId xmlns:p14="http://schemas.microsoft.com/office/powerpoint/2010/main" val="11428036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z="3200" b="1" dirty="0"/>
              <a:t>Απουσίες που δεν λαμβάνονται</a:t>
            </a:r>
            <a:br>
              <a:rPr lang="el-GR" sz="3200" b="1" dirty="0"/>
            </a:br>
            <a:r>
              <a:rPr lang="el-GR" sz="3200" b="1" dirty="0"/>
              <a:t>υπόψη για τον χαρακτηρισμό της φοίτησης</a:t>
            </a:r>
            <a:endParaRPr lang="el-GR" sz="1600" b="1" i="1" dirty="0"/>
          </a:p>
        </p:txBody>
      </p:sp>
      <p:sp>
        <p:nvSpPr>
          <p:cNvPr id="3" name="Θέση περιεχομένου 2"/>
          <p:cNvSpPr>
            <a:spLocks noGrp="1"/>
          </p:cNvSpPr>
          <p:nvPr>
            <p:ph idx="1"/>
          </p:nvPr>
        </p:nvSpPr>
        <p:spPr/>
        <p:txBody>
          <a:bodyPr/>
          <a:lstStyle/>
          <a:p>
            <a:pPr marL="0" indent="0">
              <a:buNone/>
            </a:pPr>
            <a:r>
              <a:rPr lang="el-GR" sz="2100" dirty="0"/>
              <a:t>Καταχωρίζονται στο Βιβλίο Φοίτησης (απουσιολόγιο) αλλά δεν </a:t>
            </a:r>
            <a:r>
              <a:rPr lang="el-GR" sz="2100" dirty="0" err="1"/>
              <a:t>προσμετρώνται</a:t>
            </a:r>
            <a:r>
              <a:rPr lang="el-GR" sz="2100" dirty="0"/>
              <a:t> απουσίες </a:t>
            </a:r>
            <a:r>
              <a:rPr lang="el-GR" sz="2100" b="1" dirty="0">
                <a:solidFill>
                  <a:srgbClr val="FF0000"/>
                </a:solidFill>
                <a:effectLst>
                  <a:outerShdw blurRad="38100" dist="38100" dir="2700000" algn="tl">
                    <a:srgbClr val="000000">
                      <a:alpha val="43137"/>
                    </a:srgbClr>
                  </a:outerShdw>
                </a:effectLst>
              </a:rPr>
              <a:t>έως είκοσι τεσσάρων (24) ημερών </a:t>
            </a:r>
            <a:r>
              <a:rPr lang="el-GR" sz="2100" dirty="0"/>
              <a:t>για όλο το διδακτικό έτος:</a:t>
            </a:r>
          </a:p>
          <a:p>
            <a:pPr marL="0" indent="0">
              <a:buNone/>
            </a:pPr>
            <a:r>
              <a:rPr lang="el-GR" sz="2100" dirty="0"/>
              <a:t>α) για τους μαθητές που υποβάλλονται σε αιμοκάθαρση συστηματικά μετά από νεφρική ανεπάρκεια ή υποβάλλονται σε περιτοναϊκή κάθαρση,</a:t>
            </a:r>
          </a:p>
          <a:p>
            <a:pPr marL="0" indent="0">
              <a:buNone/>
            </a:pPr>
            <a:r>
              <a:rPr lang="el-GR" sz="2100" dirty="0"/>
              <a:t>β) για τους μαθητές που υποβάλλονται σε θεραπεία αποδοχής μοσχεύματος,</a:t>
            </a:r>
          </a:p>
          <a:p>
            <a:pPr marL="0" indent="0">
              <a:buNone/>
            </a:pPr>
            <a:r>
              <a:rPr lang="el-GR" sz="2100" dirty="0"/>
              <a:t>γ) για τους μαθητές που πάσχουν από όλων των τύπων νεοπλασίες και υποβάλλονται σε θεραπεία συντήρησης,</a:t>
            </a:r>
          </a:p>
          <a:p>
            <a:pPr marL="0" indent="0">
              <a:buNone/>
            </a:pPr>
            <a:r>
              <a:rPr lang="el-GR" sz="2100" dirty="0"/>
              <a:t>δ) για τους μαθητές που πάσχουν από σακχαρώδη διαβήτη, με τις προϋποθέσεις που ορίζει η υπουργική απόφαση 2209/1998 (Β’ 314),</a:t>
            </a:r>
          </a:p>
          <a:p>
            <a:pPr marL="0" indent="0">
              <a:buNone/>
            </a:pPr>
            <a:r>
              <a:rPr lang="el-GR" sz="2100" dirty="0"/>
              <a:t>ε) για τους μαθητές που πάσχουν από μεσογειακή ή δρεπανοκυτταρική αναιμία και έχουν ανάγκη μετάγγισης αίματος σε ειδικό νοσηλευτικό ίδρυμα.</a:t>
            </a:r>
          </a:p>
        </p:txBody>
      </p:sp>
      <p:sp>
        <p:nvSpPr>
          <p:cNvPr id="4" name="Θέση αριθμού διαφάνειας 3"/>
          <p:cNvSpPr>
            <a:spLocks noGrp="1"/>
          </p:cNvSpPr>
          <p:nvPr>
            <p:ph type="sldNum" sz="quarter" idx="12"/>
          </p:nvPr>
        </p:nvSpPr>
        <p:spPr/>
        <p:txBody>
          <a:bodyPr/>
          <a:lstStyle/>
          <a:p>
            <a:fld id="{A1CA7260-09CE-472D-B654-FBFBC2937557}" type="slidenum">
              <a:rPr lang="el-GR" altLang="el-GR" smtClean="0"/>
              <a:pPr/>
              <a:t>31</a:t>
            </a:fld>
            <a:endParaRPr lang="el-GR" altLang="el-GR"/>
          </a:p>
        </p:txBody>
      </p:sp>
    </p:spTree>
    <p:extLst>
      <p:ext uri="{BB962C8B-B14F-4D97-AF65-F5344CB8AC3E}">
        <p14:creationId xmlns:p14="http://schemas.microsoft.com/office/powerpoint/2010/main" val="28260181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z="3200" b="1" dirty="0"/>
              <a:t>Απουσίες που δεν λαμβάνονται</a:t>
            </a:r>
            <a:br>
              <a:rPr lang="el-GR" sz="3200" b="1" dirty="0"/>
            </a:br>
            <a:r>
              <a:rPr lang="el-GR" sz="3200" b="1" dirty="0"/>
              <a:t>υπόψη για τον χαρακτηρισμό της φοίτησης</a:t>
            </a:r>
            <a:endParaRPr lang="el-GR" sz="1600" b="1" i="1" dirty="0"/>
          </a:p>
        </p:txBody>
      </p:sp>
      <p:sp>
        <p:nvSpPr>
          <p:cNvPr id="3" name="Θέση περιεχομένου 2"/>
          <p:cNvSpPr>
            <a:spLocks noGrp="1"/>
          </p:cNvSpPr>
          <p:nvPr>
            <p:ph idx="1"/>
          </p:nvPr>
        </p:nvSpPr>
        <p:spPr/>
        <p:txBody>
          <a:bodyPr/>
          <a:lstStyle/>
          <a:p>
            <a:pPr marL="0" indent="0">
              <a:buNone/>
            </a:pPr>
            <a:r>
              <a:rPr lang="el-GR" sz="2000" dirty="0"/>
              <a:t>Σε κάθε μία από τις ανωτέρω περιπτώσεις οι κηδεμόνες των μαθητών πρέπει</a:t>
            </a:r>
          </a:p>
          <a:p>
            <a:r>
              <a:rPr lang="el-GR" sz="2000" dirty="0"/>
              <a:t>α. Να ενημερώσουν τη Διεύθυνση του σχολείου για την ιδιάζουσα περίπτωση του προβλήματος υγείας.</a:t>
            </a:r>
          </a:p>
          <a:p>
            <a:r>
              <a:rPr lang="el-GR" sz="2000" dirty="0"/>
              <a:t>β. Να προσκομίσουν με αίτηση τους στη Διεύθυνση του σχολείου φοίτησης πρόσφατη σχετική ιατρική γνωμάτευση ή εξιτήριο από Δημόσιο Νοσοκομείο, η οποία φέρει σφραγίδα από Συντονιστή Διευθυντή Κλινικής του Εθνικού Συστήματος Υγείας ή νόμιμα εκτελούντα χρέη Συντονιστή Διευθυντή Κλινικής του Εθνικού Συστήματος Υγείας ή Διευθυντή Πανεπιστημιακής Κλινικής ή από Δημόσιο Κέντρο Υγείας στην περιοχή του μαθητή, η οποία φέρει σφραγίδα του Διευθυντή του Κέντρου ή δικαιολογητικά από Ιδιωτικό Νοσοκομείο τα οποία φέρουν υπογραφή και σφραγίδα του θεράποντος ιατρού και του Διοικητικού Διευθυντή της ιδιωτικής Κλινικής.</a:t>
            </a:r>
            <a:endParaRPr lang="el-GR" sz="1600" dirty="0"/>
          </a:p>
        </p:txBody>
      </p:sp>
      <p:sp>
        <p:nvSpPr>
          <p:cNvPr id="4" name="Θέση αριθμού διαφάνειας 3"/>
          <p:cNvSpPr>
            <a:spLocks noGrp="1"/>
          </p:cNvSpPr>
          <p:nvPr>
            <p:ph type="sldNum" sz="quarter" idx="12"/>
          </p:nvPr>
        </p:nvSpPr>
        <p:spPr/>
        <p:txBody>
          <a:bodyPr/>
          <a:lstStyle/>
          <a:p>
            <a:fld id="{A1CA7260-09CE-472D-B654-FBFBC2937557}" type="slidenum">
              <a:rPr lang="el-GR" altLang="el-GR" smtClean="0"/>
              <a:pPr/>
              <a:t>32</a:t>
            </a:fld>
            <a:endParaRPr lang="el-GR" altLang="el-GR"/>
          </a:p>
        </p:txBody>
      </p:sp>
    </p:spTree>
    <p:extLst>
      <p:ext uri="{BB962C8B-B14F-4D97-AF65-F5344CB8AC3E}">
        <p14:creationId xmlns:p14="http://schemas.microsoft.com/office/powerpoint/2010/main" val="42260001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z="3200" b="1" dirty="0"/>
              <a:t>Απουσίες που δεν λαμβάνονται</a:t>
            </a:r>
            <a:br>
              <a:rPr lang="el-GR" sz="3200" b="1" dirty="0"/>
            </a:br>
            <a:r>
              <a:rPr lang="el-GR" sz="3200" b="1" dirty="0"/>
              <a:t>υπόψη για τον χαρακτηρισμό της φοίτησης</a:t>
            </a:r>
            <a:endParaRPr lang="el-GR" sz="1600" b="1" i="1" dirty="0"/>
          </a:p>
        </p:txBody>
      </p:sp>
      <p:sp>
        <p:nvSpPr>
          <p:cNvPr id="3" name="Θέση περιεχομένου 2"/>
          <p:cNvSpPr>
            <a:spLocks noGrp="1"/>
          </p:cNvSpPr>
          <p:nvPr>
            <p:ph idx="1"/>
          </p:nvPr>
        </p:nvSpPr>
        <p:spPr>
          <a:xfrm>
            <a:off x="457200" y="1631224"/>
            <a:ext cx="8229600" cy="4525963"/>
          </a:xfrm>
        </p:spPr>
        <p:txBody>
          <a:bodyPr/>
          <a:lstStyle/>
          <a:p>
            <a:pPr marL="0" indent="0">
              <a:buNone/>
            </a:pPr>
            <a:r>
              <a:rPr lang="el-GR" sz="2400" dirty="0"/>
              <a:t>Καταχωρίζονται αλλά δεν </a:t>
            </a:r>
            <a:r>
              <a:rPr lang="el-GR" sz="2400" dirty="0" err="1"/>
              <a:t>προσμετρώνται</a:t>
            </a:r>
            <a:r>
              <a:rPr lang="el-GR" sz="2400" dirty="0"/>
              <a:t> απουσίες μαθητών </a:t>
            </a:r>
            <a:r>
              <a:rPr lang="el-GR" sz="2400" b="1" dirty="0">
                <a:solidFill>
                  <a:srgbClr val="FF0000"/>
                </a:solidFill>
                <a:effectLst>
                  <a:outerShdw blurRad="38100" dist="38100" dir="2700000" algn="tl">
                    <a:srgbClr val="000000">
                      <a:alpha val="43137"/>
                    </a:srgbClr>
                  </a:outerShdw>
                </a:effectLst>
              </a:rPr>
              <a:t>μέχρι είκοσι (20) ημερών </a:t>
            </a:r>
            <a:r>
              <a:rPr lang="el-GR" sz="2400" dirty="0"/>
              <a:t>που οφείλονται σε σοβαρά και επείγοντα περιστατικά και απαιτούν μεγάλο χρονικό διάστημα ανάρρωσης, εντός της Ελλάδας ή σε χώρες του εξωτερικού όπως:</a:t>
            </a:r>
          </a:p>
          <a:p>
            <a:pPr marL="0" indent="0">
              <a:buNone/>
            </a:pPr>
            <a:r>
              <a:rPr lang="el-GR" sz="2400" dirty="0"/>
              <a:t>α. έκτακτα και επείγοντα περιστατικά που απαιτούν άμεσα χειρουργική επέμβαση</a:t>
            </a:r>
          </a:p>
          <a:p>
            <a:pPr marL="0" indent="0">
              <a:buNone/>
            </a:pPr>
            <a:r>
              <a:rPr lang="el-GR" sz="2400" dirty="0"/>
              <a:t>β. έκτακτα και επείγοντα περιστατικά που απαιτούν άμεσα νοσηλεία σε Νοσοκομείο</a:t>
            </a:r>
          </a:p>
          <a:p>
            <a:pPr marL="0" indent="0">
              <a:buNone/>
            </a:pPr>
            <a:r>
              <a:rPr lang="el-GR" sz="2400" dirty="0"/>
              <a:t>γ. θεραπείες αρχικές ή συνεχιζόμενες για επιδημίες και χρόνιες παθήσεις που απαιτούν συνεχή παραμονή σε Νοσοκομείο ή επαναλαμβανόμενες επισκέψεις σε νοσοκομείο</a:t>
            </a:r>
          </a:p>
        </p:txBody>
      </p:sp>
      <p:sp>
        <p:nvSpPr>
          <p:cNvPr id="4" name="Θέση αριθμού διαφάνειας 3"/>
          <p:cNvSpPr>
            <a:spLocks noGrp="1"/>
          </p:cNvSpPr>
          <p:nvPr>
            <p:ph type="sldNum" sz="quarter" idx="12"/>
          </p:nvPr>
        </p:nvSpPr>
        <p:spPr/>
        <p:txBody>
          <a:bodyPr/>
          <a:lstStyle/>
          <a:p>
            <a:fld id="{A1CA7260-09CE-472D-B654-FBFBC2937557}" type="slidenum">
              <a:rPr lang="el-GR" altLang="el-GR" smtClean="0"/>
              <a:pPr/>
              <a:t>33</a:t>
            </a:fld>
            <a:endParaRPr lang="el-GR" altLang="el-GR"/>
          </a:p>
        </p:txBody>
      </p:sp>
    </p:spTree>
    <p:extLst>
      <p:ext uri="{BB962C8B-B14F-4D97-AF65-F5344CB8AC3E}">
        <p14:creationId xmlns:p14="http://schemas.microsoft.com/office/powerpoint/2010/main" val="35652176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z="3200" b="1" dirty="0"/>
              <a:t>Απουσίες που δεν λαμβάνονται</a:t>
            </a:r>
            <a:br>
              <a:rPr lang="el-GR" sz="3200" b="1" dirty="0"/>
            </a:br>
            <a:r>
              <a:rPr lang="el-GR" sz="3200" b="1" dirty="0"/>
              <a:t>υπόψη για τον χαρακτηρισμό της φοίτησης</a:t>
            </a:r>
            <a:endParaRPr lang="el-GR" sz="1600" b="1" i="1" dirty="0"/>
          </a:p>
        </p:txBody>
      </p:sp>
      <p:sp>
        <p:nvSpPr>
          <p:cNvPr id="3" name="Θέση περιεχομένου 2"/>
          <p:cNvSpPr>
            <a:spLocks noGrp="1"/>
          </p:cNvSpPr>
          <p:nvPr>
            <p:ph idx="1"/>
          </p:nvPr>
        </p:nvSpPr>
        <p:spPr>
          <a:xfrm>
            <a:off x="457200" y="1600200"/>
            <a:ext cx="8229600" cy="4525963"/>
          </a:xfrm>
        </p:spPr>
        <p:txBody>
          <a:bodyPr/>
          <a:lstStyle/>
          <a:p>
            <a:pPr marL="0" indent="0">
              <a:buNone/>
            </a:pPr>
            <a:r>
              <a:rPr lang="el-GR" sz="2000" dirty="0"/>
              <a:t>Σε κάθε μία από τις ανωτέρω περιπτώσεις οι κηδεμόνες των μαθητών πρέπει</a:t>
            </a:r>
          </a:p>
          <a:p>
            <a:r>
              <a:rPr lang="el-GR" sz="2000" dirty="0"/>
              <a:t>α. Να ενημερώσουν τη Διεύθυνση του σχολείου για την ιδιάζουσα περίπτωση του προβλήματος υγείας.</a:t>
            </a:r>
          </a:p>
          <a:p>
            <a:r>
              <a:rPr lang="el-GR" sz="2000" dirty="0"/>
              <a:t>β. Να προσκομίσουν με αίτηση τους στη Διεύθυνση του σχολείου φοίτησης πρόσφατη σχετική ιατρική γνωμάτευση ή εξιτήριο από Δημόσιο Νοσοκομείο, η οποία φέρει σφραγίδα από Συντονιστή Διευθυντή Κλινικής του Εθνικού Συστήματος Υγείας ή νόμιμα εκτελούντα χρέη Συντονιστή Διευθυντή Κλινικής του Εθνικού Συστήματος Υγείας ή Διευθυντή Πανεπιστημιακής Κλινικής ή από Δημόσιο Κέντρο Υγείας στην περιοχή του μαθητή, η οποία φέρει σφραγίδα του Διευθυντή του Κέντρου ή δικαιολογητικά από Ιδιωτικό Νοσοκομείο τα οποία φέρουν υπογραφή και σφραγίδα του θεράποντος ιατρού και του Διοικητικού Διευθυντή της ιδιωτικής Κλινικής.</a:t>
            </a:r>
          </a:p>
        </p:txBody>
      </p:sp>
      <p:sp>
        <p:nvSpPr>
          <p:cNvPr id="4" name="Θέση αριθμού διαφάνειας 3"/>
          <p:cNvSpPr>
            <a:spLocks noGrp="1"/>
          </p:cNvSpPr>
          <p:nvPr>
            <p:ph type="sldNum" sz="quarter" idx="12"/>
          </p:nvPr>
        </p:nvSpPr>
        <p:spPr/>
        <p:txBody>
          <a:bodyPr/>
          <a:lstStyle/>
          <a:p>
            <a:fld id="{A1CA7260-09CE-472D-B654-FBFBC2937557}" type="slidenum">
              <a:rPr lang="el-GR" altLang="el-GR" smtClean="0"/>
              <a:pPr/>
              <a:t>34</a:t>
            </a:fld>
            <a:endParaRPr lang="el-GR" altLang="el-GR"/>
          </a:p>
        </p:txBody>
      </p:sp>
    </p:spTree>
    <p:extLst>
      <p:ext uri="{BB962C8B-B14F-4D97-AF65-F5344CB8AC3E}">
        <p14:creationId xmlns:p14="http://schemas.microsoft.com/office/powerpoint/2010/main" val="35784727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1124AD-14DB-841C-D7AB-43B4B5A89964}"/>
            </a:ext>
          </a:extLst>
        </p:cNvPr>
        <p:cNvGrpSpPr/>
        <p:nvPr/>
      </p:nvGrpSpPr>
      <p:grpSpPr>
        <a:xfrm>
          <a:off x="0" y="0"/>
          <a:ext cx="0" cy="0"/>
          <a:chOff x="0" y="0"/>
          <a:chExt cx="0" cy="0"/>
        </a:xfrm>
      </p:grpSpPr>
      <p:sp>
        <p:nvSpPr>
          <p:cNvPr id="2" name="Τίτλος 1">
            <a:extLst>
              <a:ext uri="{FF2B5EF4-FFF2-40B4-BE49-F238E27FC236}">
                <a16:creationId xmlns:a16="http://schemas.microsoft.com/office/drawing/2014/main" id="{5ACA27D7-61ED-FE5E-DD9F-DF3B5E001D68}"/>
              </a:ext>
            </a:extLst>
          </p:cNvPr>
          <p:cNvSpPr>
            <a:spLocks noGrp="1"/>
          </p:cNvSpPr>
          <p:nvPr>
            <p:ph type="title"/>
          </p:nvPr>
        </p:nvSpPr>
        <p:spPr/>
        <p:txBody>
          <a:bodyPr/>
          <a:lstStyle/>
          <a:p>
            <a:r>
              <a:rPr lang="el-GR" sz="3200" b="1" dirty="0"/>
              <a:t>Απουσίες που δεν λαμβάνονται</a:t>
            </a:r>
            <a:br>
              <a:rPr lang="el-GR" sz="3200" b="1" dirty="0"/>
            </a:br>
            <a:r>
              <a:rPr lang="el-GR" sz="3200" b="1" dirty="0"/>
              <a:t>υπόψη για τον χαρακτηρισμό της φοίτησης</a:t>
            </a:r>
            <a:endParaRPr lang="el-GR" sz="1600" b="1" i="1" dirty="0"/>
          </a:p>
        </p:txBody>
      </p:sp>
      <p:sp>
        <p:nvSpPr>
          <p:cNvPr id="3" name="Θέση περιεχομένου 2">
            <a:extLst>
              <a:ext uri="{FF2B5EF4-FFF2-40B4-BE49-F238E27FC236}">
                <a16:creationId xmlns:a16="http://schemas.microsoft.com/office/drawing/2014/main" id="{E6620B68-419E-637D-EC76-328AE09EC099}"/>
              </a:ext>
            </a:extLst>
          </p:cNvPr>
          <p:cNvSpPr>
            <a:spLocks noGrp="1"/>
          </p:cNvSpPr>
          <p:nvPr>
            <p:ph idx="1"/>
          </p:nvPr>
        </p:nvSpPr>
        <p:spPr>
          <a:xfrm>
            <a:off x="457200" y="1631224"/>
            <a:ext cx="8229600" cy="4525963"/>
          </a:xfrm>
        </p:spPr>
        <p:txBody>
          <a:bodyPr/>
          <a:lstStyle/>
          <a:p>
            <a:pPr algn="l"/>
            <a:r>
              <a:rPr lang="el-GR" dirty="0"/>
              <a:t>Καταχωρίζονται αλλά δεν </a:t>
            </a:r>
            <a:r>
              <a:rPr lang="el-GR" dirty="0" err="1"/>
              <a:t>προσμετρώνται</a:t>
            </a:r>
            <a:r>
              <a:rPr lang="el-GR" dirty="0"/>
              <a:t> απουσίες μαθητών </a:t>
            </a:r>
            <a:r>
              <a:rPr lang="el-GR" b="1" dirty="0">
                <a:solidFill>
                  <a:srgbClr val="FF0000"/>
                </a:solidFill>
                <a:effectLst>
                  <a:outerShdw blurRad="38100" dist="38100" dir="2700000" algn="tl">
                    <a:srgbClr val="000000">
                      <a:alpha val="43137"/>
                    </a:srgbClr>
                  </a:outerShdw>
                </a:effectLst>
              </a:rPr>
              <a:t>μέχρι δέκα (10) ημερών </a:t>
            </a:r>
            <a:r>
              <a:rPr lang="el-GR" b="0" i="0" u="none" strike="noStrike" baseline="0" dirty="0">
                <a:latin typeface="MyriadPro-Regular"/>
              </a:rPr>
              <a:t>για όλο το διδακτικό έτος που οφείλονται σε σοβαρά και επείγοντα περιστατικά που δεν απαιτούν άμεσα νοσηλεία σε Νοσοκομείο, αλλά </a:t>
            </a:r>
            <a:r>
              <a:rPr lang="el-GR" b="1" i="0" u="none" strike="noStrike" baseline="0" dirty="0">
                <a:effectLst>
                  <a:outerShdw blurRad="38100" dist="38100" dir="2700000" algn="tl">
                    <a:srgbClr val="000000">
                      <a:alpha val="43137"/>
                    </a:srgbClr>
                  </a:outerShdw>
                </a:effectLst>
                <a:latin typeface="MyriadPro-Regular"/>
              </a:rPr>
              <a:t>κατ’ </a:t>
            </a:r>
            <a:r>
              <a:rPr lang="el-GR" b="1" i="0" u="none" strike="noStrike" baseline="0" dirty="0" err="1">
                <a:effectLst>
                  <a:outerShdw blurRad="38100" dist="38100" dir="2700000" algn="tl">
                    <a:srgbClr val="000000">
                      <a:alpha val="43137"/>
                    </a:srgbClr>
                  </a:outerShdw>
                </a:effectLst>
                <a:latin typeface="MyriadPro-Regular"/>
              </a:rPr>
              <a:t>οίκον</a:t>
            </a:r>
            <a:r>
              <a:rPr lang="el-GR" b="1" i="0" u="none" strike="noStrike" baseline="0" dirty="0">
                <a:effectLst>
                  <a:outerShdw blurRad="38100" dist="38100" dir="2700000" algn="tl">
                    <a:srgbClr val="000000">
                      <a:alpha val="43137"/>
                    </a:srgbClr>
                  </a:outerShdw>
                </a:effectLst>
                <a:latin typeface="MyriadPro-Regular"/>
              </a:rPr>
              <a:t> νοσηλεία κατόπιν σχετικής γνωμάτευσης του Νοσοκομείου</a:t>
            </a:r>
            <a:r>
              <a:rPr lang="el-GR" sz="2400" b="0" i="0" u="none" strike="noStrike" baseline="0" dirty="0">
                <a:latin typeface="MyriadPro-Regular"/>
              </a:rPr>
              <a:t>.</a:t>
            </a:r>
            <a:endParaRPr lang="el-GR" dirty="0"/>
          </a:p>
        </p:txBody>
      </p:sp>
      <p:sp>
        <p:nvSpPr>
          <p:cNvPr id="4" name="Θέση αριθμού διαφάνειας 3">
            <a:extLst>
              <a:ext uri="{FF2B5EF4-FFF2-40B4-BE49-F238E27FC236}">
                <a16:creationId xmlns:a16="http://schemas.microsoft.com/office/drawing/2014/main" id="{BD8FAD8E-D498-FDC5-054E-04E40AFEBF9B}"/>
              </a:ext>
            </a:extLst>
          </p:cNvPr>
          <p:cNvSpPr>
            <a:spLocks noGrp="1"/>
          </p:cNvSpPr>
          <p:nvPr>
            <p:ph type="sldNum" sz="quarter" idx="12"/>
          </p:nvPr>
        </p:nvSpPr>
        <p:spPr/>
        <p:txBody>
          <a:bodyPr/>
          <a:lstStyle/>
          <a:p>
            <a:fld id="{A1CA7260-09CE-472D-B654-FBFBC2937557}" type="slidenum">
              <a:rPr lang="el-GR" altLang="el-GR" smtClean="0"/>
              <a:pPr/>
              <a:t>35</a:t>
            </a:fld>
            <a:endParaRPr lang="el-GR" altLang="el-GR"/>
          </a:p>
        </p:txBody>
      </p:sp>
    </p:spTree>
    <p:extLst>
      <p:ext uri="{BB962C8B-B14F-4D97-AF65-F5344CB8AC3E}">
        <p14:creationId xmlns:p14="http://schemas.microsoft.com/office/powerpoint/2010/main" val="17827279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1D8598-75C4-AF72-CDF9-A19CE97D0074}"/>
            </a:ext>
          </a:extLst>
        </p:cNvPr>
        <p:cNvGrpSpPr/>
        <p:nvPr/>
      </p:nvGrpSpPr>
      <p:grpSpPr>
        <a:xfrm>
          <a:off x="0" y="0"/>
          <a:ext cx="0" cy="0"/>
          <a:chOff x="0" y="0"/>
          <a:chExt cx="0" cy="0"/>
        </a:xfrm>
      </p:grpSpPr>
      <p:sp>
        <p:nvSpPr>
          <p:cNvPr id="2" name="Τίτλος 1">
            <a:extLst>
              <a:ext uri="{FF2B5EF4-FFF2-40B4-BE49-F238E27FC236}">
                <a16:creationId xmlns:a16="http://schemas.microsoft.com/office/drawing/2014/main" id="{6DFD72F2-4C9B-A0BA-1290-6C7584731E83}"/>
              </a:ext>
            </a:extLst>
          </p:cNvPr>
          <p:cNvSpPr>
            <a:spLocks noGrp="1"/>
          </p:cNvSpPr>
          <p:nvPr>
            <p:ph type="title"/>
          </p:nvPr>
        </p:nvSpPr>
        <p:spPr/>
        <p:txBody>
          <a:bodyPr/>
          <a:lstStyle/>
          <a:p>
            <a:r>
              <a:rPr lang="el-GR" sz="3200" b="1" dirty="0"/>
              <a:t>Απουσίες που δεν λαμβάνονται</a:t>
            </a:r>
            <a:br>
              <a:rPr lang="el-GR" sz="3200" b="1" dirty="0"/>
            </a:br>
            <a:r>
              <a:rPr lang="el-GR" sz="3200" b="1" dirty="0"/>
              <a:t>υπόψη για τον χαρακτηρισμό της φοίτησης</a:t>
            </a:r>
            <a:endParaRPr lang="el-GR" sz="1600" b="1" i="1" dirty="0"/>
          </a:p>
        </p:txBody>
      </p:sp>
      <p:sp>
        <p:nvSpPr>
          <p:cNvPr id="3" name="Θέση περιεχομένου 2">
            <a:extLst>
              <a:ext uri="{FF2B5EF4-FFF2-40B4-BE49-F238E27FC236}">
                <a16:creationId xmlns:a16="http://schemas.microsoft.com/office/drawing/2014/main" id="{58942E34-7045-9F64-DCFE-8BCFAEA27DE5}"/>
              </a:ext>
            </a:extLst>
          </p:cNvPr>
          <p:cNvSpPr>
            <a:spLocks noGrp="1"/>
          </p:cNvSpPr>
          <p:nvPr>
            <p:ph idx="1"/>
          </p:nvPr>
        </p:nvSpPr>
        <p:spPr>
          <a:xfrm>
            <a:off x="457200" y="1600200"/>
            <a:ext cx="8229600" cy="4525963"/>
          </a:xfrm>
        </p:spPr>
        <p:txBody>
          <a:bodyPr/>
          <a:lstStyle/>
          <a:p>
            <a:pPr marL="0" indent="0">
              <a:buNone/>
            </a:pPr>
            <a:r>
              <a:rPr lang="el-GR" sz="2000" dirty="0"/>
              <a:t>Σε κάθε μία από τις ανωτέρω περιπτώσεις οι κηδεμόνες των μαθητών πρέπει</a:t>
            </a:r>
          </a:p>
          <a:p>
            <a:r>
              <a:rPr lang="el-GR" sz="2000" dirty="0"/>
              <a:t>α. Να ενημερώσουν τη Διεύθυνση του σχολείου για την ιδιάζουσα περίπτωση του προβλήματος υγείας.</a:t>
            </a:r>
          </a:p>
          <a:p>
            <a:r>
              <a:rPr lang="el-GR" sz="2000" dirty="0"/>
              <a:t>β. Να προσκομίσουν με αίτηση τους στη Διεύθυνση του σχολείου φοίτησης πρόσφατη σχετική ιατρική γνωμάτευση ή εξιτήριο από Δημόσιο Νοσοκομείο, η οποία φέρει σφραγίδα από Συντονιστή Διευθυντή Κλινικής του Εθνικού Συστήματος Υγείας ή νόμιμα εκτελούντα χρέη Συντονιστή Διευθυντή Κλινικής του Εθνικού Συστήματος Υγείας ή Διευθυντή Πανεπιστημιακής Κλινικής ή από Δημόσιο Κέντρο Υγείας στην περιοχή του μαθητή, η οποία φέρει σφραγίδα του Διευθυντή του Κέντρου ή δικαιολογητικά από Ιδιωτικό Νοσοκομείο τα οποία φέρουν υπογραφή και σφραγίδα του θεράποντος ιατρού και του Διοικητικού Διευθυντή της ιδιωτικής Κλινικής.</a:t>
            </a:r>
          </a:p>
        </p:txBody>
      </p:sp>
      <p:sp>
        <p:nvSpPr>
          <p:cNvPr id="4" name="Θέση αριθμού διαφάνειας 3">
            <a:extLst>
              <a:ext uri="{FF2B5EF4-FFF2-40B4-BE49-F238E27FC236}">
                <a16:creationId xmlns:a16="http://schemas.microsoft.com/office/drawing/2014/main" id="{5D4BC97E-03EF-CF49-60FD-9A4FC69EB624}"/>
              </a:ext>
            </a:extLst>
          </p:cNvPr>
          <p:cNvSpPr>
            <a:spLocks noGrp="1"/>
          </p:cNvSpPr>
          <p:nvPr>
            <p:ph type="sldNum" sz="quarter" idx="12"/>
          </p:nvPr>
        </p:nvSpPr>
        <p:spPr/>
        <p:txBody>
          <a:bodyPr/>
          <a:lstStyle/>
          <a:p>
            <a:fld id="{A1CA7260-09CE-472D-B654-FBFBC2937557}" type="slidenum">
              <a:rPr lang="el-GR" altLang="el-GR" smtClean="0"/>
              <a:pPr/>
              <a:t>36</a:t>
            </a:fld>
            <a:endParaRPr lang="el-GR" altLang="el-GR"/>
          </a:p>
        </p:txBody>
      </p:sp>
    </p:spTree>
    <p:extLst>
      <p:ext uri="{BB962C8B-B14F-4D97-AF65-F5344CB8AC3E}">
        <p14:creationId xmlns:p14="http://schemas.microsoft.com/office/powerpoint/2010/main" val="136783604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z="3200" b="1" dirty="0"/>
              <a:t>Απουσίες που δεν λαμβάνονται</a:t>
            </a:r>
            <a:br>
              <a:rPr lang="el-GR" sz="3200" b="1" dirty="0"/>
            </a:br>
            <a:r>
              <a:rPr lang="el-GR" sz="3200" b="1" dirty="0"/>
              <a:t>υπόψη για τον χαρακτηρισμό της φοίτησης</a:t>
            </a:r>
            <a:endParaRPr lang="el-GR" sz="1600" b="1" i="1" dirty="0"/>
          </a:p>
        </p:txBody>
      </p:sp>
      <p:sp>
        <p:nvSpPr>
          <p:cNvPr id="3" name="Θέση περιεχομένου 2"/>
          <p:cNvSpPr>
            <a:spLocks noGrp="1"/>
          </p:cNvSpPr>
          <p:nvPr>
            <p:ph idx="1"/>
          </p:nvPr>
        </p:nvSpPr>
        <p:spPr>
          <a:xfrm>
            <a:off x="457200" y="1600200"/>
            <a:ext cx="8229600" cy="4525963"/>
          </a:xfrm>
        </p:spPr>
        <p:txBody>
          <a:bodyPr/>
          <a:lstStyle/>
          <a:p>
            <a:pPr marL="0" indent="0">
              <a:buNone/>
            </a:pPr>
            <a:r>
              <a:rPr lang="el-GR" sz="2000" dirty="0"/>
              <a:t>Γ. Σε περίπτωση νοσηλείας σε χώρες του εξωτερικού, να προσκομίσουν τις αντίστοιχες ιατρικές γνωματεύσεις και έγγραφα μεταφρασμένα στα Ελληνικά από την αρμόδια Μεταφραστική Υπηρεσία του Υπουργείου Εξωτερικών.</a:t>
            </a:r>
          </a:p>
          <a:p>
            <a:pPr marL="0" indent="0">
              <a:buNone/>
            </a:pPr>
            <a:r>
              <a:rPr lang="el-GR" sz="2000" dirty="0"/>
              <a:t>Η αίτηση του μαθητή, με όλα τα απαραίτητα κατά περίπτωση έγγραφα και δικαιολογητικά, κατατίθεται στη Διεύθυνση του σχολείου και τίθεται υπόψη του Συλλόγου Διδασκόντων όπου εξετάζεται το αίτημα και, εφόσον ισχύουν οι προαναφερόμενες προϋποθέσεις, συντάσσεται πρακτικό για την εκάστοτε περίπτωση μαθητή, το οποίο κοινοποιείται στη Διεύθυνση Δευτεροβάθμιας Εκπαίδευσης στην οποία ανήκει το σχολείο.</a:t>
            </a:r>
          </a:p>
        </p:txBody>
      </p:sp>
      <p:sp>
        <p:nvSpPr>
          <p:cNvPr id="4" name="Θέση αριθμού διαφάνειας 3"/>
          <p:cNvSpPr>
            <a:spLocks noGrp="1"/>
          </p:cNvSpPr>
          <p:nvPr>
            <p:ph type="sldNum" sz="quarter" idx="12"/>
          </p:nvPr>
        </p:nvSpPr>
        <p:spPr/>
        <p:txBody>
          <a:bodyPr/>
          <a:lstStyle/>
          <a:p>
            <a:fld id="{A1CA7260-09CE-472D-B654-FBFBC2937557}" type="slidenum">
              <a:rPr lang="el-GR" altLang="el-GR" smtClean="0"/>
              <a:pPr/>
              <a:t>37</a:t>
            </a:fld>
            <a:endParaRPr lang="el-GR" altLang="el-GR"/>
          </a:p>
        </p:txBody>
      </p:sp>
    </p:spTree>
    <p:extLst>
      <p:ext uri="{BB962C8B-B14F-4D97-AF65-F5344CB8AC3E}">
        <p14:creationId xmlns:p14="http://schemas.microsoft.com/office/powerpoint/2010/main" val="359785423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z="3200" b="1" dirty="0"/>
              <a:t>Απουσίες που δεν λαμβάνονται</a:t>
            </a:r>
            <a:br>
              <a:rPr lang="el-GR" sz="3200" b="1" dirty="0"/>
            </a:br>
            <a:r>
              <a:rPr lang="el-GR" sz="3200" b="1" dirty="0"/>
              <a:t>υπόψη για τον χαρακτηρισμό της φοίτησης</a:t>
            </a:r>
            <a:endParaRPr lang="el-GR" sz="1600" b="1" i="1" dirty="0"/>
          </a:p>
        </p:txBody>
      </p:sp>
      <p:sp>
        <p:nvSpPr>
          <p:cNvPr id="3" name="Θέση περιεχομένου 2"/>
          <p:cNvSpPr>
            <a:spLocks noGrp="1"/>
          </p:cNvSpPr>
          <p:nvPr>
            <p:ph idx="1"/>
          </p:nvPr>
        </p:nvSpPr>
        <p:spPr>
          <a:xfrm>
            <a:off x="457200" y="1600200"/>
            <a:ext cx="8229600" cy="4525963"/>
          </a:xfrm>
        </p:spPr>
        <p:txBody>
          <a:bodyPr/>
          <a:lstStyle/>
          <a:p>
            <a:r>
              <a:rPr lang="el-GR" sz="2000" dirty="0"/>
              <a:t>Με απόφαση του οικείου Συλλόγου Διδασκόντων καταχωρίζονται αλλά δεν </a:t>
            </a:r>
            <a:r>
              <a:rPr lang="el-GR" sz="2000" dirty="0" err="1"/>
              <a:t>προσμετρώνται</a:t>
            </a:r>
            <a:r>
              <a:rPr lang="el-GR" sz="2000" dirty="0"/>
              <a:t> οι απουσίες από τα μαθήματα μαθητών/τριών </a:t>
            </a:r>
            <a:r>
              <a:rPr lang="el-GR" sz="2000" b="1" dirty="0">
                <a:solidFill>
                  <a:srgbClr val="7030A0"/>
                </a:solidFill>
              </a:rPr>
              <a:t>έως 5 εργάσιμων ημερών σε περιόδους έξαρσης εποχικών επιδημιών</a:t>
            </a:r>
            <a:r>
              <a:rPr lang="el-GR" sz="2000" dirty="0"/>
              <a:t>, σύμφωνα με σχετική ανακοίνωση επίσημου φορέα του Υπουργείου Υγείας και του ΥΠ.Π.Ε.Θ. Η απόφαση αυτή εκδίδεται κατόπιν αιτήσεως και με την προσκόμιση πρόσφατης βεβαίωσης δημόσιου ή ιδιωτικού νοσηλευτικού ιδρύματος ή ιδιώτη γιατρού, που να πιστοποιεί το είδος και τη διάρκεια της ασθένειας.</a:t>
            </a:r>
          </a:p>
          <a:p>
            <a:pPr algn="l"/>
            <a:r>
              <a:rPr lang="el-GR" sz="2000" b="0" i="0" u="none" strike="noStrike" baseline="0" dirty="0">
                <a:latin typeface="MyriadPro-Regular"/>
              </a:rPr>
              <a:t>Καταχωρίζονται στο Βιβλίο Φοίτησης (απουσιολόγιο) αλλά δεν </a:t>
            </a:r>
            <a:r>
              <a:rPr lang="el-GR" sz="2000" b="0" i="0" u="none" strike="noStrike" baseline="0" dirty="0" err="1">
                <a:latin typeface="MyriadPro-Regular"/>
              </a:rPr>
              <a:t>προσμετρώνται</a:t>
            </a:r>
            <a:r>
              <a:rPr lang="el-GR" sz="2000" b="0" i="0" u="none" strike="noStrike" baseline="0" dirty="0">
                <a:latin typeface="MyriadPro-Regular"/>
              </a:rPr>
              <a:t> </a:t>
            </a:r>
            <a:r>
              <a:rPr lang="el-GR" sz="2000" b="1" dirty="0">
                <a:solidFill>
                  <a:srgbClr val="7030A0"/>
                </a:solidFill>
              </a:rPr>
              <a:t>απουσίες που πραγματοποιούνται για τις διαδικασίες των προκαταρκτικών εξετάσεων </a:t>
            </a:r>
            <a:r>
              <a:rPr lang="el-GR" sz="2000" b="0" i="0" u="none" strike="noStrike" baseline="0" dirty="0">
                <a:latin typeface="MyriadPro-Regular"/>
              </a:rPr>
              <a:t>(ψυχομετρικές, υγειονομικές, αθλητικές), προκειμένου οι μαθητές/</a:t>
            </a:r>
            <a:r>
              <a:rPr lang="el-GR" sz="2000" b="0" i="0" u="none" strike="noStrike" baseline="0" dirty="0" err="1">
                <a:latin typeface="MyriadPro-Regular"/>
              </a:rPr>
              <a:t>τριες</a:t>
            </a:r>
            <a:r>
              <a:rPr lang="el-GR" sz="2000" b="0" i="0" u="none" strike="noStrike" baseline="0" dirty="0">
                <a:latin typeface="MyriadPro-Regular"/>
              </a:rPr>
              <a:t> της Γ’ τάξης να εισαχθούν σε Σχολές του Λιμενικού Σώματος, στις Στρατιωτικές Σχολές, στις Σχολές του Πυροσβεστικού Σώματος, στις Σχολές της Ελληνικής Αστυνομίας, καθώς και για τις υγειονομικές εξετάσεις για τις Ακαδημίες Εμπορικού </a:t>
            </a:r>
            <a:r>
              <a:rPr lang="el-GR" sz="1800" b="0" i="0" u="none" strike="noStrike" baseline="0" dirty="0">
                <a:latin typeface="MyriadPro-Regular"/>
              </a:rPr>
              <a:t>Ναυτικού.</a:t>
            </a:r>
            <a:endParaRPr lang="el-GR" sz="2400" dirty="0"/>
          </a:p>
        </p:txBody>
      </p:sp>
      <p:sp>
        <p:nvSpPr>
          <p:cNvPr id="4" name="Θέση αριθμού διαφάνειας 3"/>
          <p:cNvSpPr>
            <a:spLocks noGrp="1"/>
          </p:cNvSpPr>
          <p:nvPr>
            <p:ph type="sldNum" sz="quarter" idx="12"/>
          </p:nvPr>
        </p:nvSpPr>
        <p:spPr/>
        <p:txBody>
          <a:bodyPr/>
          <a:lstStyle/>
          <a:p>
            <a:fld id="{A1CA7260-09CE-472D-B654-FBFBC2937557}" type="slidenum">
              <a:rPr lang="el-GR" altLang="el-GR" smtClean="0"/>
              <a:pPr/>
              <a:t>38</a:t>
            </a:fld>
            <a:endParaRPr lang="el-GR" altLang="el-GR" dirty="0"/>
          </a:p>
        </p:txBody>
      </p:sp>
    </p:spTree>
    <p:extLst>
      <p:ext uri="{BB962C8B-B14F-4D97-AF65-F5344CB8AC3E}">
        <p14:creationId xmlns:p14="http://schemas.microsoft.com/office/powerpoint/2010/main" val="27310628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z="3200" b="1" dirty="0"/>
              <a:t>Απουσίες που δεν λαμβάνονται</a:t>
            </a:r>
            <a:br>
              <a:rPr lang="el-GR" sz="3200" b="1" dirty="0"/>
            </a:br>
            <a:r>
              <a:rPr lang="el-GR" sz="3200" b="1" dirty="0"/>
              <a:t>υπόψη για τον χαρακτηρισμό της φοίτησης</a:t>
            </a:r>
            <a:endParaRPr lang="el-GR" sz="1600" b="1" i="1" dirty="0"/>
          </a:p>
        </p:txBody>
      </p:sp>
      <p:sp>
        <p:nvSpPr>
          <p:cNvPr id="3" name="Θέση περιεχομένου 2"/>
          <p:cNvSpPr>
            <a:spLocks noGrp="1"/>
          </p:cNvSpPr>
          <p:nvPr>
            <p:ph idx="1"/>
          </p:nvPr>
        </p:nvSpPr>
        <p:spPr>
          <a:xfrm>
            <a:off x="457200" y="1600200"/>
            <a:ext cx="8229600" cy="4525963"/>
          </a:xfrm>
        </p:spPr>
        <p:txBody>
          <a:bodyPr/>
          <a:lstStyle/>
          <a:p>
            <a:r>
              <a:rPr lang="el-GR" sz="1800" dirty="0"/>
              <a:t>Με απόφαση του οικείου Συλλόγου Διδασκόντων καταχωρίζονται αλλά δεν </a:t>
            </a:r>
            <a:r>
              <a:rPr lang="el-GR" sz="1800" dirty="0" err="1"/>
              <a:t>προσμετρώνται</a:t>
            </a:r>
            <a:r>
              <a:rPr lang="el-GR" sz="1800" dirty="0"/>
              <a:t> οι απουσίες των μαθητών λόγω συμμετοχής τους σε σχολικές αθλητικές δραστηριότητες που διοργανώνονται υπό την εποπτεία και έγκριση του ΥΠΑΙΘ.</a:t>
            </a:r>
          </a:p>
          <a:p>
            <a:r>
              <a:rPr lang="el-GR" sz="1800" dirty="0"/>
              <a:t>Η φοίτηση των μαθητών, οι οποίοι ως αθλητές μέλη των ελληνικών εθνικών ομάδων συμμετέχουν σε αθλητικές υποχρεώσεις προετοιμασίας ή συμμετοχής σε ολυμπιακούς, παγκόσμιους, ευρωπαϊκούς, βαλκανικούς, μεσογειακούς αγώνες ή άλλες αθλητικές διοργανώσεις με τις εθνικές ομάδες, στις οποίες είναι μέλη, υπερέβησαν το προβλεπόμενο όριο απουσιών, θεωρείται επαρκής ακόμη και αν, </a:t>
            </a:r>
            <a:r>
              <a:rPr lang="el-GR" sz="1800" b="1" dirty="0"/>
              <a:t>πέραν του προβλεπόμενου ορίου των 114 απουσιών, πραγματοποιήσουν μέχρι 140 επιπλέον Απουσίες.</a:t>
            </a:r>
          </a:p>
          <a:p>
            <a:r>
              <a:rPr lang="el-GR" sz="1800" dirty="0"/>
              <a:t>Η φοίτηση των μαθητών που συμμετέχουν σε πανελλήνιους αθλητικούς αγώνες ή διεθνείς αθλητικές διοργανώσεις που έχουν εγκριθεί από την οικεία αθλητική ομοσπονδία, αναγνωρισμένη από το Υπουργείο Πολιτισμού και Αθλητισμού, υπερέβησαν το προβλεπόμενο όριο απουσιών, θεωρείται επαρκής, ακόμη και αν, </a:t>
            </a:r>
            <a:r>
              <a:rPr lang="el-GR" sz="1800" b="1" dirty="0"/>
              <a:t>πέραν του προβλεπόμενου ορίου των </a:t>
            </a:r>
            <a:r>
              <a:rPr lang="el-GR" sz="1800" b="1" dirty="0" err="1"/>
              <a:t>εκατόν</a:t>
            </a:r>
            <a:r>
              <a:rPr lang="el-GR" sz="1800" b="1" dirty="0"/>
              <a:t> δεκατεσσάρων 114 απουσιών πραγματοποιήσουν μέχρι και 70 επιπλέον απουσίες.</a:t>
            </a:r>
            <a:endParaRPr lang="el-GR" sz="1400" b="1" dirty="0"/>
          </a:p>
        </p:txBody>
      </p:sp>
      <p:sp>
        <p:nvSpPr>
          <p:cNvPr id="4" name="Θέση αριθμού διαφάνειας 3"/>
          <p:cNvSpPr>
            <a:spLocks noGrp="1"/>
          </p:cNvSpPr>
          <p:nvPr>
            <p:ph type="sldNum" sz="quarter" idx="12"/>
          </p:nvPr>
        </p:nvSpPr>
        <p:spPr/>
        <p:txBody>
          <a:bodyPr/>
          <a:lstStyle/>
          <a:p>
            <a:fld id="{A1CA7260-09CE-472D-B654-FBFBC2937557}" type="slidenum">
              <a:rPr lang="el-GR" altLang="el-GR" smtClean="0"/>
              <a:pPr/>
              <a:t>39</a:t>
            </a:fld>
            <a:endParaRPr lang="el-GR" altLang="el-GR"/>
          </a:p>
        </p:txBody>
      </p:sp>
    </p:spTree>
    <p:extLst>
      <p:ext uri="{BB962C8B-B14F-4D97-AF65-F5344CB8AC3E}">
        <p14:creationId xmlns:p14="http://schemas.microsoft.com/office/powerpoint/2010/main" val="8677933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1 - Τίτλος"/>
          <p:cNvSpPr>
            <a:spLocks noGrp="1"/>
          </p:cNvSpPr>
          <p:nvPr>
            <p:ph type="title"/>
          </p:nvPr>
        </p:nvSpPr>
        <p:spPr/>
        <p:txBody>
          <a:bodyPr/>
          <a:lstStyle/>
          <a:p>
            <a:pPr eaLnBrk="1" hangingPunct="1"/>
            <a:r>
              <a:rPr lang="el-GR" altLang="el-GR" sz="4000" dirty="0"/>
              <a:t>Μαθήματα Β΄ Λυκείου</a:t>
            </a:r>
            <a:br>
              <a:rPr lang="el-GR" altLang="el-GR" sz="4000" dirty="0"/>
            </a:br>
            <a:r>
              <a:rPr lang="el-GR" altLang="el-GR" sz="1400" b="1" dirty="0"/>
              <a:t>(ΥΑ 74181/Δ2/15-6-2020 ΦΕΚ </a:t>
            </a:r>
            <a:r>
              <a:rPr lang="el-GR" altLang="el-GR" sz="1400" b="1" dirty="0" err="1"/>
              <a:t>τ.Β</a:t>
            </a:r>
            <a:r>
              <a:rPr lang="el-GR" altLang="el-GR" sz="1400" b="1" dirty="0"/>
              <a:t> 2338/15-6-2020)</a:t>
            </a:r>
          </a:p>
        </p:txBody>
      </p:sp>
      <p:graphicFrame>
        <p:nvGraphicFramePr>
          <p:cNvPr id="5" name="4 - Θέση περιεχομένου"/>
          <p:cNvGraphicFramePr>
            <a:graphicFrameLocks noGrp="1"/>
          </p:cNvGraphicFramePr>
          <p:nvPr>
            <p:ph idx="1"/>
            <p:extLst>
              <p:ext uri="{D42A27DB-BD31-4B8C-83A1-F6EECF244321}">
                <p14:modId xmlns:p14="http://schemas.microsoft.com/office/powerpoint/2010/main" val="2378039431"/>
              </p:ext>
            </p:extLst>
          </p:nvPr>
        </p:nvGraphicFramePr>
        <p:xfrm>
          <a:off x="457200" y="1600200"/>
          <a:ext cx="8229600" cy="3535191"/>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20000"/>
                    </a:ext>
                  </a:extLst>
                </a:gridCol>
                <a:gridCol w="3646170">
                  <a:extLst>
                    <a:ext uri="{9D8B030D-6E8A-4147-A177-3AD203B41FA5}">
                      <a16:colId xmlns:a16="http://schemas.microsoft.com/office/drawing/2014/main" val="20001"/>
                    </a:ext>
                  </a:extLst>
                </a:gridCol>
                <a:gridCol w="868702">
                  <a:extLst>
                    <a:ext uri="{9D8B030D-6E8A-4147-A177-3AD203B41FA5}">
                      <a16:colId xmlns:a16="http://schemas.microsoft.com/office/drawing/2014/main" val="20002"/>
                    </a:ext>
                  </a:extLst>
                </a:gridCol>
                <a:gridCol w="971528">
                  <a:extLst>
                    <a:ext uri="{9D8B030D-6E8A-4147-A177-3AD203B41FA5}">
                      <a16:colId xmlns:a16="http://schemas.microsoft.com/office/drawing/2014/main" val="20003"/>
                    </a:ext>
                  </a:extLst>
                </a:gridCol>
              </a:tblGrid>
              <a:tr h="370769">
                <a:tc gridSpan="4">
                  <a:txBody>
                    <a:bodyPr/>
                    <a:lstStyle/>
                    <a:p>
                      <a:pPr algn="ctr"/>
                      <a:r>
                        <a:rPr lang="el-GR" sz="1800" dirty="0"/>
                        <a:t>Μαθήματα Γενικής Παιδείας-Κοινού Προγράμματος</a:t>
                      </a:r>
                    </a:p>
                  </a:txBody>
                  <a:tcPr marT="45711" marB="45711"/>
                </a:tc>
                <a:tc hMerge="1">
                  <a:txBody>
                    <a:bodyPr/>
                    <a:lstStyle/>
                    <a:p>
                      <a:endParaRPr lang="el-GR" dirty="0"/>
                    </a:p>
                  </a:txBody>
                  <a:tcPr/>
                </a:tc>
                <a:tc hMerge="1">
                  <a:txBody>
                    <a:bodyPr/>
                    <a:lstStyle/>
                    <a:p>
                      <a:endParaRPr lang="el-GR"/>
                    </a:p>
                  </a:txBody>
                  <a:tcPr/>
                </a:tc>
                <a:tc hMerge="1">
                  <a:txBody>
                    <a:bodyPr/>
                    <a:lstStyle/>
                    <a:p>
                      <a:endParaRPr lang="el-GR" dirty="0"/>
                    </a:p>
                  </a:txBody>
                  <a:tcPr/>
                </a:tc>
                <a:extLst>
                  <a:ext uri="{0D108BD9-81ED-4DB2-BD59-A6C34878D82A}">
                    <a16:rowId xmlns:a16="http://schemas.microsoft.com/office/drawing/2014/main" val="10000"/>
                  </a:ext>
                </a:extLst>
              </a:tr>
              <a:tr h="458858">
                <a:tc rowSpan="2">
                  <a:txBody>
                    <a:bodyPr/>
                    <a:lstStyle/>
                    <a:p>
                      <a:r>
                        <a:rPr lang="el-GR" sz="1800" dirty="0"/>
                        <a:t>Ελληνική Γλώσσα</a:t>
                      </a:r>
                    </a:p>
                  </a:txBody>
                  <a:tcPr marT="45711" marB="45711" anchor="ctr"/>
                </a:tc>
                <a:tc>
                  <a:txBody>
                    <a:bodyPr/>
                    <a:lstStyle/>
                    <a:p>
                      <a:r>
                        <a:rPr lang="el-GR" sz="1800" dirty="0"/>
                        <a:t>Αρχαία Ελληνική Γλώσσα και Γραμματεία</a:t>
                      </a:r>
                    </a:p>
                  </a:txBody>
                  <a:tcPr marT="45711" marB="45711"/>
                </a:tc>
                <a:tc>
                  <a:txBody>
                    <a:bodyPr/>
                    <a:lstStyle/>
                    <a:p>
                      <a:r>
                        <a:rPr lang="el-GR" sz="1800" dirty="0"/>
                        <a:t>2 ώρες</a:t>
                      </a:r>
                    </a:p>
                  </a:txBody>
                  <a:tcPr marT="45711" marB="45711"/>
                </a:tc>
                <a:tc rowSpan="2">
                  <a:txBody>
                    <a:bodyPr/>
                    <a:lstStyle/>
                    <a:p>
                      <a:r>
                        <a:rPr lang="el-GR" sz="1800" dirty="0"/>
                        <a:t>6 ώρες</a:t>
                      </a:r>
                    </a:p>
                  </a:txBody>
                  <a:tcPr marT="45711" marB="45711" anchor="ctr"/>
                </a:tc>
                <a:extLst>
                  <a:ext uri="{0D108BD9-81ED-4DB2-BD59-A6C34878D82A}">
                    <a16:rowId xmlns:a16="http://schemas.microsoft.com/office/drawing/2014/main" val="10001"/>
                  </a:ext>
                </a:extLst>
              </a:tr>
              <a:tr h="670515">
                <a:tc vMerge="1">
                  <a:txBody>
                    <a:bodyPr/>
                    <a:lstStyle/>
                    <a:p>
                      <a:endParaRPr lang="el-GR" dirty="0"/>
                    </a:p>
                  </a:txBody>
                  <a:tcPr marT="45711" marB="45711" anchor="ctr"/>
                </a:tc>
                <a:tc>
                  <a:txBody>
                    <a:bodyPr/>
                    <a:lstStyle/>
                    <a:p>
                      <a:r>
                        <a:rPr lang="el-GR" sz="1800" dirty="0">
                          <a:solidFill>
                            <a:srgbClr val="FF0000"/>
                          </a:solidFill>
                        </a:rPr>
                        <a:t>Νέα Ελληνική</a:t>
                      </a:r>
                      <a:r>
                        <a:rPr lang="el-GR" sz="1800" baseline="0" dirty="0">
                          <a:solidFill>
                            <a:srgbClr val="FF0000"/>
                          </a:solidFill>
                        </a:rPr>
                        <a:t> Γλώσσα &amp; Λογοτεχνία</a:t>
                      </a:r>
                      <a:endParaRPr lang="el-GR" dirty="0">
                        <a:solidFill>
                          <a:srgbClr val="FF0000"/>
                        </a:solidFill>
                      </a:endParaRPr>
                    </a:p>
                  </a:txBody>
                  <a:tcPr marT="45711" marB="45711"/>
                </a:tc>
                <a:tc>
                  <a:txBody>
                    <a:bodyPr/>
                    <a:lstStyle/>
                    <a:p>
                      <a:r>
                        <a:rPr lang="el-GR" sz="1800" dirty="0"/>
                        <a:t>4 ώρες</a:t>
                      </a:r>
                      <a:endParaRPr lang="el-GR" dirty="0"/>
                    </a:p>
                  </a:txBody>
                  <a:tcPr marT="45711" marB="45711"/>
                </a:tc>
                <a:tc vMerge="1">
                  <a:txBody>
                    <a:bodyPr/>
                    <a:lstStyle/>
                    <a:p>
                      <a:endParaRPr lang="el-GR" sz="1800" dirty="0"/>
                    </a:p>
                  </a:txBody>
                  <a:tcPr marT="45711" marB="45711" anchor="ctr"/>
                </a:tc>
                <a:extLst>
                  <a:ext uri="{0D108BD9-81ED-4DB2-BD59-A6C34878D82A}">
                    <a16:rowId xmlns:a16="http://schemas.microsoft.com/office/drawing/2014/main" val="2170993222"/>
                  </a:ext>
                </a:extLst>
              </a:tr>
              <a:tr h="370769">
                <a:tc rowSpan="2">
                  <a:txBody>
                    <a:bodyPr/>
                    <a:lstStyle/>
                    <a:p>
                      <a:r>
                        <a:rPr lang="el-GR" sz="1800" dirty="0"/>
                        <a:t>Μαθηματικά</a:t>
                      </a:r>
                    </a:p>
                  </a:txBody>
                  <a:tcPr marT="45711" marB="45711" anchor="ctr"/>
                </a:tc>
                <a:tc>
                  <a:txBody>
                    <a:bodyPr/>
                    <a:lstStyle/>
                    <a:p>
                      <a:r>
                        <a:rPr lang="el-GR" sz="1800" dirty="0">
                          <a:solidFill>
                            <a:srgbClr val="FF0000"/>
                          </a:solidFill>
                        </a:rPr>
                        <a:t>Άλγεβρα</a:t>
                      </a:r>
                    </a:p>
                  </a:txBody>
                  <a:tcPr marT="45711" marB="45711"/>
                </a:tc>
                <a:tc>
                  <a:txBody>
                    <a:bodyPr/>
                    <a:lstStyle/>
                    <a:p>
                      <a:r>
                        <a:rPr lang="el-GR" sz="1800" dirty="0"/>
                        <a:t>3 ώρες</a:t>
                      </a:r>
                    </a:p>
                  </a:txBody>
                  <a:tcPr marT="45711" marB="45711"/>
                </a:tc>
                <a:tc rowSpan="2">
                  <a:txBody>
                    <a:bodyPr/>
                    <a:lstStyle/>
                    <a:p>
                      <a:r>
                        <a:rPr lang="el-GR" sz="1800" dirty="0"/>
                        <a:t>5 ώρες</a:t>
                      </a:r>
                    </a:p>
                  </a:txBody>
                  <a:tcPr marT="45711" marB="45711" anchor="ctr"/>
                </a:tc>
                <a:extLst>
                  <a:ext uri="{0D108BD9-81ED-4DB2-BD59-A6C34878D82A}">
                    <a16:rowId xmlns:a16="http://schemas.microsoft.com/office/drawing/2014/main" val="10004"/>
                  </a:ext>
                </a:extLst>
              </a:tr>
              <a:tr h="370769">
                <a:tc vMerge="1">
                  <a:txBody>
                    <a:bodyPr/>
                    <a:lstStyle/>
                    <a:p>
                      <a:endParaRPr lang="el-GR"/>
                    </a:p>
                  </a:txBody>
                  <a:tcPr/>
                </a:tc>
                <a:tc>
                  <a:txBody>
                    <a:bodyPr/>
                    <a:lstStyle/>
                    <a:p>
                      <a:r>
                        <a:rPr lang="el-GR" sz="1800" dirty="0">
                          <a:solidFill>
                            <a:srgbClr val="FF0000"/>
                          </a:solidFill>
                        </a:rPr>
                        <a:t>Γεωμετρία</a:t>
                      </a:r>
                    </a:p>
                  </a:txBody>
                  <a:tcPr marT="45711" marB="45711"/>
                </a:tc>
                <a:tc>
                  <a:txBody>
                    <a:bodyPr/>
                    <a:lstStyle/>
                    <a:p>
                      <a:r>
                        <a:rPr lang="el-GR" sz="1800" dirty="0"/>
                        <a:t>2 ώρες</a:t>
                      </a:r>
                    </a:p>
                  </a:txBody>
                  <a:tcPr marT="45711" marB="45711"/>
                </a:tc>
                <a:tc vMerge="1">
                  <a:txBody>
                    <a:bodyPr/>
                    <a:lstStyle/>
                    <a:p>
                      <a:endParaRPr lang="el-GR"/>
                    </a:p>
                  </a:txBody>
                  <a:tcPr/>
                </a:tc>
                <a:extLst>
                  <a:ext uri="{0D108BD9-81ED-4DB2-BD59-A6C34878D82A}">
                    <a16:rowId xmlns:a16="http://schemas.microsoft.com/office/drawing/2014/main" val="10005"/>
                  </a:ext>
                </a:extLst>
              </a:tr>
              <a:tr h="370769">
                <a:tc rowSpan="3">
                  <a:txBody>
                    <a:bodyPr/>
                    <a:lstStyle/>
                    <a:p>
                      <a:r>
                        <a:rPr lang="el-GR" sz="1800" dirty="0"/>
                        <a:t>Φυσικές Επιστήμες</a:t>
                      </a:r>
                    </a:p>
                  </a:txBody>
                  <a:tcPr marT="45711" marB="45711" anchor="ctr"/>
                </a:tc>
                <a:tc>
                  <a:txBody>
                    <a:bodyPr/>
                    <a:lstStyle/>
                    <a:p>
                      <a:r>
                        <a:rPr lang="el-GR" sz="1800" dirty="0"/>
                        <a:t>Φυσική</a:t>
                      </a:r>
                    </a:p>
                  </a:txBody>
                  <a:tcPr marT="45711" marB="45711">
                    <a:lnR w="12700" cap="flat" cmpd="sng" algn="ctr">
                      <a:solidFill>
                        <a:schemeClr val="bg1"/>
                      </a:solidFill>
                      <a:prstDash val="solid"/>
                      <a:round/>
                      <a:headEnd type="none" w="med" len="med"/>
                      <a:tailEnd type="none" w="med" len="med"/>
                    </a:lnR>
                  </a:tcPr>
                </a:tc>
                <a:tc>
                  <a:txBody>
                    <a:bodyPr/>
                    <a:lstStyle/>
                    <a:p>
                      <a:r>
                        <a:rPr lang="el-GR" sz="1800" dirty="0"/>
                        <a:t>2 ώρες</a:t>
                      </a:r>
                    </a:p>
                  </a:txBody>
                  <a:tcPr marT="45711" marB="45711">
                    <a:lnL w="12700" cap="flat" cmpd="sng" algn="ctr">
                      <a:solidFill>
                        <a:schemeClr val="bg1"/>
                      </a:solidFill>
                      <a:prstDash val="solid"/>
                      <a:round/>
                      <a:headEnd type="none" w="med" len="med"/>
                      <a:tailEnd type="none" w="med" len="med"/>
                    </a:lnL>
                  </a:tcPr>
                </a:tc>
                <a:tc rowSpan="3">
                  <a:txBody>
                    <a:bodyPr/>
                    <a:lstStyle/>
                    <a:p>
                      <a:r>
                        <a:rPr lang="el-GR" sz="1800" dirty="0"/>
                        <a:t>6 ώρες</a:t>
                      </a:r>
                    </a:p>
                  </a:txBody>
                  <a:tcPr marT="45711" marB="45711" anchor="ctr"/>
                </a:tc>
                <a:extLst>
                  <a:ext uri="{0D108BD9-81ED-4DB2-BD59-A6C34878D82A}">
                    <a16:rowId xmlns:a16="http://schemas.microsoft.com/office/drawing/2014/main" val="10006"/>
                  </a:ext>
                </a:extLst>
              </a:tr>
              <a:tr h="370769">
                <a:tc vMerge="1">
                  <a:txBody>
                    <a:bodyPr/>
                    <a:lstStyle/>
                    <a:p>
                      <a:endParaRPr lang="el-GR"/>
                    </a:p>
                  </a:txBody>
                  <a:tcPr/>
                </a:tc>
                <a:tc>
                  <a:txBody>
                    <a:bodyPr/>
                    <a:lstStyle/>
                    <a:p>
                      <a:r>
                        <a:rPr lang="el-GR" sz="1800" dirty="0"/>
                        <a:t>Χημεία</a:t>
                      </a:r>
                    </a:p>
                  </a:txBody>
                  <a:tcPr marT="45711" marB="45711">
                    <a:lnR w="12700" cap="flat" cmpd="sng" algn="ctr">
                      <a:solidFill>
                        <a:schemeClr val="bg1"/>
                      </a:solidFill>
                      <a:prstDash val="solid"/>
                      <a:round/>
                      <a:headEnd type="none" w="med" len="med"/>
                      <a:tailEnd type="none" w="med" len="med"/>
                    </a:lnR>
                  </a:tcPr>
                </a:tc>
                <a:tc>
                  <a:txBody>
                    <a:bodyPr/>
                    <a:lstStyle/>
                    <a:p>
                      <a:r>
                        <a:rPr lang="el-GR" sz="1800" dirty="0"/>
                        <a:t>2 ώρες</a:t>
                      </a:r>
                    </a:p>
                  </a:txBody>
                  <a:tcPr marT="45711" marB="45711">
                    <a:lnL w="12700" cap="flat" cmpd="sng" algn="ctr">
                      <a:solidFill>
                        <a:schemeClr val="bg1"/>
                      </a:solidFill>
                      <a:prstDash val="solid"/>
                      <a:round/>
                      <a:headEnd type="none" w="med" len="med"/>
                      <a:tailEnd type="none" w="med" len="med"/>
                    </a:lnL>
                  </a:tcPr>
                </a:tc>
                <a:tc vMerge="1">
                  <a:txBody>
                    <a:bodyPr/>
                    <a:lstStyle/>
                    <a:p>
                      <a:endParaRPr lang="el-GR"/>
                    </a:p>
                  </a:txBody>
                  <a:tcPr/>
                </a:tc>
                <a:extLst>
                  <a:ext uri="{0D108BD9-81ED-4DB2-BD59-A6C34878D82A}">
                    <a16:rowId xmlns:a16="http://schemas.microsoft.com/office/drawing/2014/main" val="10007"/>
                  </a:ext>
                </a:extLst>
              </a:tr>
              <a:tr h="370769">
                <a:tc vMerge="1">
                  <a:txBody>
                    <a:bodyPr/>
                    <a:lstStyle/>
                    <a:p>
                      <a:endParaRPr lang="el-GR"/>
                    </a:p>
                  </a:txBody>
                  <a:tcPr/>
                </a:tc>
                <a:tc>
                  <a:txBody>
                    <a:bodyPr/>
                    <a:lstStyle/>
                    <a:p>
                      <a:r>
                        <a:rPr lang="el-GR" sz="1800" dirty="0">
                          <a:solidFill>
                            <a:srgbClr val="FF0000"/>
                          </a:solidFill>
                        </a:rPr>
                        <a:t>Βιολογία</a:t>
                      </a:r>
                    </a:p>
                  </a:txBody>
                  <a:tcPr marT="45711" marB="45711">
                    <a:lnR w="12700" cap="flat" cmpd="sng" algn="ctr">
                      <a:solidFill>
                        <a:schemeClr val="bg1"/>
                      </a:solidFill>
                      <a:prstDash val="solid"/>
                      <a:round/>
                      <a:headEnd type="none" w="med" len="med"/>
                      <a:tailEnd type="none" w="med" len="med"/>
                    </a:lnR>
                  </a:tcPr>
                </a:tc>
                <a:tc>
                  <a:txBody>
                    <a:bodyPr/>
                    <a:lstStyle/>
                    <a:p>
                      <a:r>
                        <a:rPr lang="el-GR" sz="1800" dirty="0"/>
                        <a:t>2 ώρες</a:t>
                      </a:r>
                    </a:p>
                  </a:txBody>
                  <a:tcPr marT="45711" marB="45711">
                    <a:lnL w="12700" cap="flat" cmpd="sng" algn="ctr">
                      <a:solidFill>
                        <a:schemeClr val="bg1"/>
                      </a:solidFill>
                      <a:prstDash val="solid"/>
                      <a:round/>
                      <a:headEnd type="none" w="med" len="med"/>
                      <a:tailEnd type="none" w="med" len="med"/>
                    </a:lnL>
                  </a:tcPr>
                </a:tc>
                <a:tc vMerge="1">
                  <a:txBody>
                    <a:bodyPr/>
                    <a:lstStyle/>
                    <a:p>
                      <a:endParaRPr lang="el-GR"/>
                    </a:p>
                  </a:txBody>
                  <a:tcPr/>
                </a:tc>
                <a:extLst>
                  <a:ext uri="{0D108BD9-81ED-4DB2-BD59-A6C34878D82A}">
                    <a16:rowId xmlns:a16="http://schemas.microsoft.com/office/drawing/2014/main" val="10008"/>
                  </a:ext>
                </a:extLst>
              </a:tr>
            </a:tbl>
          </a:graphicData>
        </a:graphic>
      </p:graphicFrame>
      <p:sp>
        <p:nvSpPr>
          <p:cNvPr id="6" name="Slide Number Placeholder 5"/>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25F4824-32B9-4BC0-99BC-1E724F42B710}" type="slidenum">
              <a:rPr lang="el-GR" altLang="el-GR">
                <a:solidFill>
                  <a:srgbClr val="898989"/>
                </a:solidFill>
                <a:latin typeface="Calibri" panose="020F0502020204030204" pitchFamily="34" charset="0"/>
              </a:rPr>
              <a:pPr eaLnBrk="1" hangingPunct="1"/>
              <a:t>4</a:t>
            </a:fld>
            <a:endParaRPr lang="el-GR" altLang="el-GR">
              <a:solidFill>
                <a:srgbClr val="898989"/>
              </a:solidFill>
              <a:latin typeface="Calibri" panose="020F0502020204030204" pitchFamily="34"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z="3200" b="1" dirty="0"/>
              <a:t>Απουσίες που δεν λαμβάνονται</a:t>
            </a:r>
            <a:br>
              <a:rPr lang="el-GR" sz="3200" b="1" dirty="0"/>
            </a:br>
            <a:r>
              <a:rPr lang="el-GR" sz="3200" b="1" dirty="0"/>
              <a:t>υπόψη για τον χαρακτηρισμό της φοίτησης</a:t>
            </a:r>
            <a:endParaRPr lang="el-GR" sz="1600" b="1" i="1" dirty="0"/>
          </a:p>
        </p:txBody>
      </p:sp>
      <p:sp>
        <p:nvSpPr>
          <p:cNvPr id="3" name="Θέση περιεχομένου 2"/>
          <p:cNvSpPr>
            <a:spLocks noGrp="1"/>
          </p:cNvSpPr>
          <p:nvPr>
            <p:ph idx="1"/>
          </p:nvPr>
        </p:nvSpPr>
        <p:spPr>
          <a:xfrm>
            <a:off x="457200" y="1600200"/>
            <a:ext cx="8229600" cy="4525963"/>
          </a:xfrm>
        </p:spPr>
        <p:txBody>
          <a:bodyPr/>
          <a:lstStyle/>
          <a:p>
            <a:r>
              <a:rPr lang="el-GR" sz="2000" dirty="0"/>
              <a:t>Οι απουσίες μαθητών λόγω συμμετοχής τους σε εθελοντική αιμοδοσία καταχωρίζονται αλλά δεν λαμβάνονται υπόψη για τον χαρακτηρισμό της φοίτησης, ως εξής: </a:t>
            </a:r>
          </a:p>
          <a:p>
            <a:pPr lvl="1"/>
            <a:r>
              <a:rPr lang="el-GR" sz="1600" dirty="0"/>
              <a:t>Της ημέρας της αιμοδοσίας, όταν ο μαθητής προσφέρει αίμα για ασθενή του συγγενικού του περιβάλλοντος. </a:t>
            </a:r>
          </a:p>
          <a:p>
            <a:pPr lvl="1"/>
            <a:r>
              <a:rPr lang="el-GR" sz="1600" dirty="0"/>
              <a:t>Μίας (1) ημέρας επιπλέον όταν ο μαθητής, με δική του πρωτοβουλία, προσέρχεται να προσφέρει αίμα σε κέντρο αιμοδοσίας ή όταν ο μαθητής ανταποκρίνεται σε πρόσκληση υπηρεσίας αιμοδοσίας για κάλυψη έκτακτης ανάγκης ή όταν συμμετέχει σε οργανωμένη ομαδική αιμοληψία.</a:t>
            </a:r>
          </a:p>
          <a:p>
            <a:pPr lvl="1"/>
            <a:r>
              <a:rPr lang="el-GR" sz="1600" dirty="0"/>
              <a:t>Σημειώνεται ότι τα ηλικιακά κριτήρια των δοτών αίματος καθορίζονται από το </a:t>
            </a:r>
            <a:r>
              <a:rPr lang="el-GR" sz="1600" dirty="0" err="1"/>
              <a:t>π.δ.</a:t>
            </a:r>
            <a:r>
              <a:rPr lang="el-GR" sz="1600" dirty="0"/>
              <a:t> 138/2005 (Α’ 195), ήτοι το 18ο έτος. Μπορεί να γίνουν δεκτοί αιμοδότες ηλικίας 17 ετών με υπεύθυνη δήλωση του γονέα/κηδεμόνα τους.</a:t>
            </a:r>
          </a:p>
          <a:p>
            <a:pPr algn="l"/>
            <a:r>
              <a:rPr lang="el-GR" sz="1800" b="0" i="0" u="none" strike="noStrike" baseline="0" dirty="0">
                <a:latin typeface="MyriadPro-Regular"/>
              </a:rPr>
              <a:t>Καταχωρίζονται στο Βιβλίο Φοίτησης (απουσιολόγιο) αλλά δεν </a:t>
            </a:r>
            <a:r>
              <a:rPr lang="el-GR" sz="1800" b="0" i="0" u="none" strike="noStrike" baseline="0" dirty="0" err="1">
                <a:latin typeface="MyriadPro-Regular"/>
              </a:rPr>
              <a:t>προσμετρώνται</a:t>
            </a:r>
            <a:r>
              <a:rPr lang="el-GR" sz="1800" b="0" i="0" u="none" strike="noStrike" baseline="0" dirty="0">
                <a:latin typeface="MyriadPro-Regular"/>
              </a:rPr>
              <a:t> </a:t>
            </a:r>
            <a:r>
              <a:rPr lang="el-GR" sz="2000" b="1" dirty="0">
                <a:solidFill>
                  <a:srgbClr val="7030A0"/>
                </a:solidFill>
              </a:rPr>
              <a:t>απουσίες μαθητών/τριών έως τριών (3) εργάσιμων ημερών σε περίπτωση θανάτου συγγενούς τους έως και β’ βαθμού (γονείς/αδέλφια)</a:t>
            </a:r>
            <a:r>
              <a:rPr lang="el-GR" sz="1800" b="0" i="0" u="none" strike="noStrike" baseline="0" dirty="0">
                <a:latin typeface="MyriadPro-Regular"/>
              </a:rPr>
              <a:t>, καθώς και των ασκούντων την επιμέλεια.</a:t>
            </a:r>
            <a:endParaRPr lang="el-GR" sz="1000" dirty="0"/>
          </a:p>
        </p:txBody>
      </p:sp>
      <p:sp>
        <p:nvSpPr>
          <p:cNvPr id="4" name="Θέση αριθμού διαφάνειας 3"/>
          <p:cNvSpPr>
            <a:spLocks noGrp="1"/>
          </p:cNvSpPr>
          <p:nvPr>
            <p:ph type="sldNum" sz="quarter" idx="12"/>
          </p:nvPr>
        </p:nvSpPr>
        <p:spPr/>
        <p:txBody>
          <a:bodyPr/>
          <a:lstStyle/>
          <a:p>
            <a:fld id="{A1CA7260-09CE-472D-B654-FBFBC2937557}" type="slidenum">
              <a:rPr lang="el-GR" altLang="el-GR" smtClean="0"/>
              <a:pPr/>
              <a:t>40</a:t>
            </a:fld>
            <a:endParaRPr lang="el-GR" altLang="el-GR"/>
          </a:p>
        </p:txBody>
      </p:sp>
    </p:spTree>
    <p:extLst>
      <p:ext uri="{BB962C8B-B14F-4D97-AF65-F5344CB8AC3E}">
        <p14:creationId xmlns:p14="http://schemas.microsoft.com/office/powerpoint/2010/main" val="350163244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z="2800" b="1" dirty="0"/>
              <a:t>Ενημέρωση γονέων –</a:t>
            </a:r>
            <a:br>
              <a:rPr lang="el-GR" sz="2800" b="1" dirty="0"/>
            </a:br>
            <a:r>
              <a:rPr lang="el-GR" sz="2800" b="1" dirty="0"/>
              <a:t>Υποχρεώσεις γονέων μαθητών που απουσιάζουν</a:t>
            </a:r>
            <a:br>
              <a:rPr lang="el-GR" sz="2800" b="1" dirty="0"/>
            </a:br>
            <a:r>
              <a:rPr lang="el-GR" sz="2800" b="1" dirty="0"/>
              <a:t>(Άρθρο 26)</a:t>
            </a:r>
            <a:endParaRPr lang="el-GR" sz="1400" b="1" i="1" dirty="0"/>
          </a:p>
        </p:txBody>
      </p:sp>
      <p:sp>
        <p:nvSpPr>
          <p:cNvPr id="3" name="Θέση περιεχομένου 2"/>
          <p:cNvSpPr>
            <a:spLocks noGrp="1"/>
          </p:cNvSpPr>
          <p:nvPr>
            <p:ph idx="1"/>
          </p:nvPr>
        </p:nvSpPr>
        <p:spPr/>
        <p:txBody>
          <a:bodyPr/>
          <a:lstStyle/>
          <a:p>
            <a:r>
              <a:rPr lang="el-GR" dirty="0"/>
              <a:t> Για την τακτική παρακολούθηση της φοίτησης των μαθητών ευθύνονται εξ ολοκλήρου οι κηδεμόνες τους. Ο κηδεμόνας κάθε μαθητή που απουσίασε από το σχολείο οφείλει να γνωστοποιεί στο σχολείο τους λόγους της απουσίας άμεσα με έναν από τους τρόπους επικοινωνίας (τηλέφωνο, </a:t>
            </a:r>
            <a:r>
              <a:rPr lang="en-GB" dirty="0"/>
              <a:t>email, </a:t>
            </a:r>
            <a:r>
              <a:rPr lang="el-GR" dirty="0"/>
              <a:t>κινητό), που έχει δηλώσει στο σχολείο κατά την εγγραφή του μαθητή σε αυτό.</a:t>
            </a:r>
            <a:endParaRPr lang="el-GR" sz="2400" dirty="0"/>
          </a:p>
        </p:txBody>
      </p:sp>
      <p:sp>
        <p:nvSpPr>
          <p:cNvPr id="4" name="Θέση αριθμού διαφάνειας 3"/>
          <p:cNvSpPr>
            <a:spLocks noGrp="1"/>
          </p:cNvSpPr>
          <p:nvPr>
            <p:ph type="sldNum" sz="quarter" idx="12"/>
          </p:nvPr>
        </p:nvSpPr>
        <p:spPr/>
        <p:txBody>
          <a:bodyPr/>
          <a:lstStyle/>
          <a:p>
            <a:fld id="{A1CA7260-09CE-472D-B654-FBFBC2937557}" type="slidenum">
              <a:rPr lang="el-GR" altLang="el-GR" smtClean="0"/>
              <a:pPr/>
              <a:t>41</a:t>
            </a:fld>
            <a:endParaRPr lang="el-GR" altLang="el-GR"/>
          </a:p>
        </p:txBody>
      </p:sp>
    </p:spTree>
    <p:extLst>
      <p:ext uri="{BB962C8B-B14F-4D97-AF65-F5344CB8AC3E}">
        <p14:creationId xmlns:p14="http://schemas.microsoft.com/office/powerpoint/2010/main" val="281435923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z="2800" b="1" dirty="0"/>
              <a:t>Ενημέρωση γονέων –</a:t>
            </a:r>
            <a:br>
              <a:rPr lang="el-GR" sz="2800" b="1" dirty="0"/>
            </a:br>
            <a:r>
              <a:rPr lang="el-GR" sz="2800" b="1" dirty="0"/>
              <a:t>Υποχρεώσεις γονέων μαθητών που απουσιάζουν</a:t>
            </a:r>
            <a:br>
              <a:rPr lang="el-GR" sz="2800" b="1" dirty="0"/>
            </a:br>
            <a:r>
              <a:rPr lang="el-GR" sz="2800" b="1" dirty="0"/>
              <a:t>(Άρθρο 26)</a:t>
            </a:r>
            <a:endParaRPr lang="el-GR" sz="1400" b="1" i="1" dirty="0"/>
          </a:p>
        </p:txBody>
      </p:sp>
      <p:sp>
        <p:nvSpPr>
          <p:cNvPr id="3" name="Θέση περιεχομένου 2"/>
          <p:cNvSpPr>
            <a:spLocks noGrp="1"/>
          </p:cNvSpPr>
          <p:nvPr>
            <p:ph idx="1"/>
          </p:nvPr>
        </p:nvSpPr>
        <p:spPr/>
        <p:txBody>
          <a:bodyPr/>
          <a:lstStyle/>
          <a:p>
            <a:r>
              <a:rPr lang="el-GR" dirty="0"/>
              <a:t> Ο υπεύθυνος καθηγητής κάθε τμήματος οφείλει να ενημερώνει τους κηδεμόνες για την απουσία των μαθητών και να πληροφορείται τους λόγους της απουσίας τους με κάθε πρόσφορο μέσο, όπως με τηλεφώνημα, με μήνυμα σταλμένο από λογαριασμό του σχολείου στο ηλεκτρονικό ταχυδρομείο ή στο κινητό τηλέφωνο των γονέων/κηδεμόνων (SMS), ή με επιστολή.</a:t>
            </a:r>
            <a:endParaRPr lang="el-GR" sz="2400" dirty="0"/>
          </a:p>
        </p:txBody>
      </p:sp>
      <p:sp>
        <p:nvSpPr>
          <p:cNvPr id="4" name="Θέση αριθμού διαφάνειας 3"/>
          <p:cNvSpPr>
            <a:spLocks noGrp="1"/>
          </p:cNvSpPr>
          <p:nvPr>
            <p:ph type="sldNum" sz="quarter" idx="12"/>
          </p:nvPr>
        </p:nvSpPr>
        <p:spPr/>
        <p:txBody>
          <a:bodyPr/>
          <a:lstStyle/>
          <a:p>
            <a:fld id="{A1CA7260-09CE-472D-B654-FBFBC2937557}" type="slidenum">
              <a:rPr lang="el-GR" altLang="el-GR" smtClean="0"/>
              <a:pPr/>
              <a:t>42</a:t>
            </a:fld>
            <a:endParaRPr lang="el-GR" altLang="el-GR"/>
          </a:p>
        </p:txBody>
      </p:sp>
    </p:spTree>
    <p:extLst>
      <p:ext uri="{BB962C8B-B14F-4D97-AF65-F5344CB8AC3E}">
        <p14:creationId xmlns:p14="http://schemas.microsoft.com/office/powerpoint/2010/main" val="224428192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z="2800" b="1" dirty="0"/>
              <a:t>Ενημέρωση γονέων –</a:t>
            </a:r>
            <a:br>
              <a:rPr lang="el-GR" sz="2800" b="1" dirty="0"/>
            </a:br>
            <a:r>
              <a:rPr lang="el-GR" sz="2800" b="1" dirty="0"/>
              <a:t>Υποχρεώσεις γονέων μαθητών που απουσιάζουν</a:t>
            </a:r>
            <a:br>
              <a:rPr lang="el-GR" sz="2800" b="1" dirty="0"/>
            </a:br>
            <a:r>
              <a:rPr lang="el-GR" sz="2800" b="1" dirty="0"/>
              <a:t>(Άρθρο 26)</a:t>
            </a:r>
            <a:endParaRPr lang="el-GR" sz="1400" b="1" i="1" dirty="0"/>
          </a:p>
        </p:txBody>
      </p:sp>
      <p:sp>
        <p:nvSpPr>
          <p:cNvPr id="3" name="Θέση περιεχομένου 2"/>
          <p:cNvSpPr>
            <a:spLocks noGrp="1"/>
          </p:cNvSpPr>
          <p:nvPr>
            <p:ph idx="1"/>
          </p:nvPr>
        </p:nvSpPr>
        <p:spPr/>
        <p:txBody>
          <a:bodyPr/>
          <a:lstStyle/>
          <a:p>
            <a:r>
              <a:rPr lang="el-GR" sz="2400" dirty="0"/>
              <a:t>Σε περίπτωση που μαθητής </a:t>
            </a:r>
            <a:r>
              <a:rPr lang="el-GR" sz="2400" b="1" u="sng" dirty="0">
                <a:solidFill>
                  <a:schemeClr val="tx2">
                    <a:lumMod val="75000"/>
                  </a:schemeClr>
                </a:solidFill>
              </a:rPr>
              <a:t>έχει  πραγματοποιήσει εικοσιπέντε (25) συνολικά απουσίες</a:t>
            </a:r>
            <a:r>
              <a:rPr lang="el-GR" sz="2400" dirty="0"/>
              <a:t>, ο εκπαιδευτικός που είναι υπεύθυνος του τμήματος επικοινωνεί άμεσα με τους γονείς/κηδεμόνες του μαθητή (με ηλεκτρονικό ταχυδρομείο, SMS ή με επιστολή), πληροφορείται τον λόγο των απουσιών και ενημερώνει τον Διευθυντή του σχολείου. Μετά την πρώτη ενημέρωση των γονέων/κηδεμόνων, σύμφωνα με τα παραπάνω, ο εκπαιδευτικός τους ενημερώνει τις πρώτες πέντε (5) εργάσιμες ημέρες κάθε μήνα, </a:t>
            </a:r>
            <a:r>
              <a:rPr lang="el-GR" sz="2400" u="sng" dirty="0"/>
              <a:t>εφόσον υπάρχει μεταβολή στον συνολικό αριθμό απουσιών</a:t>
            </a:r>
            <a:r>
              <a:rPr lang="el-GR" sz="2400" dirty="0"/>
              <a:t>.</a:t>
            </a:r>
            <a:endParaRPr lang="el-GR" sz="1800" dirty="0"/>
          </a:p>
        </p:txBody>
      </p:sp>
      <p:sp>
        <p:nvSpPr>
          <p:cNvPr id="4" name="Θέση αριθμού διαφάνειας 3"/>
          <p:cNvSpPr>
            <a:spLocks noGrp="1"/>
          </p:cNvSpPr>
          <p:nvPr>
            <p:ph type="sldNum" sz="quarter" idx="12"/>
          </p:nvPr>
        </p:nvSpPr>
        <p:spPr/>
        <p:txBody>
          <a:bodyPr/>
          <a:lstStyle/>
          <a:p>
            <a:fld id="{A1CA7260-09CE-472D-B654-FBFBC2937557}" type="slidenum">
              <a:rPr lang="el-GR" altLang="el-GR" smtClean="0"/>
              <a:pPr/>
              <a:t>43</a:t>
            </a:fld>
            <a:endParaRPr lang="el-GR" altLang="el-GR" dirty="0"/>
          </a:p>
        </p:txBody>
      </p:sp>
    </p:spTree>
    <p:extLst>
      <p:ext uri="{BB962C8B-B14F-4D97-AF65-F5344CB8AC3E}">
        <p14:creationId xmlns:p14="http://schemas.microsoft.com/office/powerpoint/2010/main" val="200430543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z="2800" b="1" dirty="0"/>
              <a:t>Ενημέρωση γονέων –</a:t>
            </a:r>
            <a:br>
              <a:rPr lang="el-GR" sz="2800" b="1" dirty="0"/>
            </a:br>
            <a:r>
              <a:rPr lang="el-GR" sz="2800" b="1" dirty="0"/>
              <a:t>Υποχρεώσεις γονέων μαθητών που απουσιάζουν</a:t>
            </a:r>
            <a:br>
              <a:rPr lang="el-GR" sz="2800" b="1" dirty="0"/>
            </a:br>
            <a:r>
              <a:rPr lang="el-GR" sz="2800" b="1" dirty="0"/>
              <a:t>(Άρθρο 26)</a:t>
            </a:r>
            <a:endParaRPr lang="el-GR" sz="1400" b="1" i="1" dirty="0"/>
          </a:p>
        </p:txBody>
      </p:sp>
      <p:sp>
        <p:nvSpPr>
          <p:cNvPr id="3" name="Θέση περιεχομένου 2"/>
          <p:cNvSpPr>
            <a:spLocks noGrp="1"/>
          </p:cNvSpPr>
          <p:nvPr>
            <p:ph idx="1"/>
          </p:nvPr>
        </p:nvSpPr>
        <p:spPr/>
        <p:txBody>
          <a:bodyPr/>
          <a:lstStyle/>
          <a:p>
            <a:r>
              <a:rPr lang="el-GR" dirty="0"/>
              <a:t>Όταν πραγματοποιούνται απουσίες σε ώρες του ημερήσιου προγράμματος (συμπεριλαμβανομένης της πρώτης ή τελευταίας ώρας), μεμονωμένες ή συνεχείς, χωρίς την άδεια του Διευθυντή του σχολείου, αναζητούνται οι λόγοι και πραγματοποιούνται ενέργειες παιδαγωγικού χαρακτήρα που, ενδεχομένως, κρίνονται απαραίτητες.</a:t>
            </a:r>
            <a:endParaRPr lang="el-GR" sz="1800" dirty="0"/>
          </a:p>
        </p:txBody>
      </p:sp>
      <p:sp>
        <p:nvSpPr>
          <p:cNvPr id="4" name="Θέση αριθμού διαφάνειας 3"/>
          <p:cNvSpPr>
            <a:spLocks noGrp="1"/>
          </p:cNvSpPr>
          <p:nvPr>
            <p:ph type="sldNum" sz="quarter" idx="12"/>
          </p:nvPr>
        </p:nvSpPr>
        <p:spPr/>
        <p:txBody>
          <a:bodyPr/>
          <a:lstStyle/>
          <a:p>
            <a:fld id="{A1CA7260-09CE-472D-B654-FBFBC2937557}" type="slidenum">
              <a:rPr lang="el-GR" altLang="el-GR" smtClean="0"/>
              <a:pPr/>
              <a:t>44</a:t>
            </a:fld>
            <a:endParaRPr lang="el-GR" altLang="el-GR" dirty="0"/>
          </a:p>
        </p:txBody>
      </p:sp>
    </p:spTree>
    <p:extLst>
      <p:ext uri="{BB962C8B-B14F-4D97-AF65-F5344CB8AC3E}">
        <p14:creationId xmlns:p14="http://schemas.microsoft.com/office/powerpoint/2010/main" val="392234391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4FA1F5-06F3-65D8-E8EE-C1496EF1D120}"/>
            </a:ext>
          </a:extLst>
        </p:cNvPr>
        <p:cNvGrpSpPr/>
        <p:nvPr/>
      </p:nvGrpSpPr>
      <p:grpSpPr>
        <a:xfrm>
          <a:off x="0" y="0"/>
          <a:ext cx="0" cy="0"/>
          <a:chOff x="0" y="0"/>
          <a:chExt cx="0" cy="0"/>
        </a:xfrm>
      </p:grpSpPr>
      <p:sp>
        <p:nvSpPr>
          <p:cNvPr id="2" name="Τίτλος 1">
            <a:extLst>
              <a:ext uri="{FF2B5EF4-FFF2-40B4-BE49-F238E27FC236}">
                <a16:creationId xmlns:a16="http://schemas.microsoft.com/office/drawing/2014/main" id="{9CC9CEBC-6413-043B-5E19-4771558DA702}"/>
              </a:ext>
            </a:extLst>
          </p:cNvPr>
          <p:cNvSpPr>
            <a:spLocks noGrp="1"/>
          </p:cNvSpPr>
          <p:nvPr>
            <p:ph type="title"/>
          </p:nvPr>
        </p:nvSpPr>
        <p:spPr/>
        <p:txBody>
          <a:bodyPr/>
          <a:lstStyle/>
          <a:p>
            <a:r>
              <a:rPr lang="el-GR" sz="2800" b="1" dirty="0"/>
              <a:t>Ενημέρωση γονέων –</a:t>
            </a:r>
            <a:br>
              <a:rPr lang="el-GR" sz="2800" b="1" dirty="0"/>
            </a:br>
            <a:r>
              <a:rPr lang="el-GR" sz="2800" b="1" dirty="0"/>
              <a:t>Υποχρεώσεις γονέων μαθητών που απουσιάζουν</a:t>
            </a:r>
            <a:br>
              <a:rPr lang="el-GR" sz="2800" b="1" dirty="0"/>
            </a:br>
            <a:r>
              <a:rPr lang="el-GR" sz="2800" b="1" dirty="0"/>
              <a:t>(Άρθρο 26)</a:t>
            </a:r>
            <a:endParaRPr lang="el-GR" sz="1400" b="1" i="1" dirty="0"/>
          </a:p>
        </p:txBody>
      </p:sp>
      <p:sp>
        <p:nvSpPr>
          <p:cNvPr id="3" name="Θέση περιεχομένου 2">
            <a:extLst>
              <a:ext uri="{FF2B5EF4-FFF2-40B4-BE49-F238E27FC236}">
                <a16:creationId xmlns:a16="http://schemas.microsoft.com/office/drawing/2014/main" id="{57A6A749-D9BE-3F02-CD07-6B32068602C2}"/>
              </a:ext>
            </a:extLst>
          </p:cNvPr>
          <p:cNvSpPr>
            <a:spLocks noGrp="1"/>
          </p:cNvSpPr>
          <p:nvPr>
            <p:ph idx="1"/>
          </p:nvPr>
        </p:nvSpPr>
        <p:spPr/>
        <p:txBody>
          <a:bodyPr/>
          <a:lstStyle/>
          <a:p>
            <a:r>
              <a:rPr lang="el-GR" sz="2400" dirty="0"/>
              <a:t>Ο γονέας κάθε μαθητή/</a:t>
            </a:r>
            <a:r>
              <a:rPr lang="el-GR" sz="2400" dirty="0" err="1"/>
              <a:t>τριας</a:t>
            </a:r>
            <a:r>
              <a:rPr lang="el-GR" sz="2400" dirty="0"/>
              <a:t> που απουσίασε για λόγους υγείας από το Σχολείο </a:t>
            </a:r>
            <a:r>
              <a:rPr lang="el-GR" sz="2400" b="1" dirty="0">
                <a:solidFill>
                  <a:srgbClr val="FF0000"/>
                </a:solidFill>
                <a:effectLst>
                  <a:outerShdw blurRad="38100" dist="38100" dir="2700000" algn="tl">
                    <a:srgbClr val="000000">
                      <a:alpha val="43137"/>
                    </a:srgbClr>
                  </a:outerShdw>
                </a:effectLst>
              </a:rPr>
              <a:t>περισσότερο από δύο (2) ημέρες</a:t>
            </a:r>
            <a:r>
              <a:rPr lang="el-GR" sz="2400" dirty="0"/>
              <a:t>, είναι υποχρεωμένος να προσκομίσει ή να αποστείλει ηλεκτρονικά το αργότερο </a:t>
            </a:r>
            <a:r>
              <a:rPr lang="el-GR" sz="2400" b="1" dirty="0">
                <a:solidFill>
                  <a:srgbClr val="FF0000"/>
                </a:solidFill>
              </a:rPr>
              <a:t>μέχρι και τη δέκατη (10) εργάσιμη ημέρα από την επιστροφή του/της μαθητή/</a:t>
            </a:r>
            <a:r>
              <a:rPr lang="el-GR" sz="2400" b="1" dirty="0" err="1">
                <a:solidFill>
                  <a:srgbClr val="FF0000"/>
                </a:solidFill>
              </a:rPr>
              <a:t>τριας</a:t>
            </a:r>
            <a:r>
              <a:rPr lang="el-GR" sz="2400" b="1" dirty="0">
                <a:solidFill>
                  <a:srgbClr val="FF0000"/>
                </a:solidFill>
              </a:rPr>
              <a:t> στο Σχολείο</a:t>
            </a:r>
            <a:r>
              <a:rPr lang="el-GR" sz="2400" dirty="0"/>
              <a:t>, βεβαίωση δημόσιου ή ιδιωτικού νοσηλευτικού ιδρύματος ή οποιουδήποτε ιδιώτη γιατρού, που να πιστοποιεί το είδος και τη διάρκεια της ασθένειας. Η βεβαίωση αυτή μπορεί να χρησιμεύσει ως δικαιολογητικό για τις αντίστοιχες απουσίες. Μετά την ανωτέρω προθεσμία κανένα δικαιολογητικό υποβαλλόμενο εκπρόθεσμα δεν γίνεται δεκτό σε καμία περίπτωση. Κάθε βεβαίωση υποβάλλεται μαζί με αίτηση και καταχωρίζεται στο πρωτόκολλο απαραιτήτως.</a:t>
            </a:r>
            <a:endParaRPr lang="el-GR" sz="1400" dirty="0"/>
          </a:p>
        </p:txBody>
      </p:sp>
      <p:sp>
        <p:nvSpPr>
          <p:cNvPr id="4" name="Θέση αριθμού διαφάνειας 3">
            <a:extLst>
              <a:ext uri="{FF2B5EF4-FFF2-40B4-BE49-F238E27FC236}">
                <a16:creationId xmlns:a16="http://schemas.microsoft.com/office/drawing/2014/main" id="{839A6E46-2886-1FE8-C540-9B6AF8A99B97}"/>
              </a:ext>
            </a:extLst>
          </p:cNvPr>
          <p:cNvSpPr>
            <a:spLocks noGrp="1"/>
          </p:cNvSpPr>
          <p:nvPr>
            <p:ph type="sldNum" sz="quarter" idx="12"/>
          </p:nvPr>
        </p:nvSpPr>
        <p:spPr/>
        <p:txBody>
          <a:bodyPr/>
          <a:lstStyle/>
          <a:p>
            <a:fld id="{A1CA7260-09CE-472D-B654-FBFBC2937557}" type="slidenum">
              <a:rPr lang="el-GR" altLang="el-GR" smtClean="0"/>
              <a:pPr/>
              <a:t>45</a:t>
            </a:fld>
            <a:endParaRPr lang="el-GR" altLang="el-GR" dirty="0"/>
          </a:p>
        </p:txBody>
      </p:sp>
    </p:spTree>
    <p:extLst>
      <p:ext uri="{BB962C8B-B14F-4D97-AF65-F5344CB8AC3E}">
        <p14:creationId xmlns:p14="http://schemas.microsoft.com/office/powerpoint/2010/main" val="137890592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B50936-2C1F-FB87-C82C-CA3312F45DF6}"/>
            </a:ext>
          </a:extLst>
        </p:cNvPr>
        <p:cNvGrpSpPr/>
        <p:nvPr/>
      </p:nvGrpSpPr>
      <p:grpSpPr>
        <a:xfrm>
          <a:off x="0" y="0"/>
          <a:ext cx="0" cy="0"/>
          <a:chOff x="0" y="0"/>
          <a:chExt cx="0" cy="0"/>
        </a:xfrm>
      </p:grpSpPr>
      <p:sp>
        <p:nvSpPr>
          <p:cNvPr id="2" name="Τίτλος 1">
            <a:extLst>
              <a:ext uri="{FF2B5EF4-FFF2-40B4-BE49-F238E27FC236}">
                <a16:creationId xmlns:a16="http://schemas.microsoft.com/office/drawing/2014/main" id="{CF7141DE-30C2-1281-4F9D-877B21DE84B0}"/>
              </a:ext>
            </a:extLst>
          </p:cNvPr>
          <p:cNvSpPr>
            <a:spLocks noGrp="1"/>
          </p:cNvSpPr>
          <p:nvPr>
            <p:ph type="title"/>
          </p:nvPr>
        </p:nvSpPr>
        <p:spPr/>
        <p:txBody>
          <a:bodyPr/>
          <a:lstStyle/>
          <a:p>
            <a:r>
              <a:rPr lang="el-GR" sz="2800" b="1" dirty="0"/>
              <a:t>Ενημέρωση γονέων –</a:t>
            </a:r>
            <a:br>
              <a:rPr lang="el-GR" sz="2800" b="1" dirty="0"/>
            </a:br>
            <a:r>
              <a:rPr lang="el-GR" sz="2800" b="1" dirty="0"/>
              <a:t>Υποχρεώσεις γονέων μαθητών που απουσιάζουν</a:t>
            </a:r>
            <a:br>
              <a:rPr lang="el-GR" sz="2800" b="1" dirty="0"/>
            </a:br>
            <a:r>
              <a:rPr lang="el-GR" sz="2800" b="1" dirty="0"/>
              <a:t>(Άρθρο 26)</a:t>
            </a:r>
            <a:endParaRPr lang="el-GR" sz="1400" b="1" i="1" dirty="0"/>
          </a:p>
        </p:txBody>
      </p:sp>
      <p:sp>
        <p:nvSpPr>
          <p:cNvPr id="3" name="Θέση περιεχομένου 2">
            <a:extLst>
              <a:ext uri="{FF2B5EF4-FFF2-40B4-BE49-F238E27FC236}">
                <a16:creationId xmlns:a16="http://schemas.microsoft.com/office/drawing/2014/main" id="{B81C68A6-1462-1F42-F698-FE04372BF2E6}"/>
              </a:ext>
            </a:extLst>
          </p:cNvPr>
          <p:cNvSpPr>
            <a:spLocks noGrp="1"/>
          </p:cNvSpPr>
          <p:nvPr>
            <p:ph idx="1"/>
          </p:nvPr>
        </p:nvSpPr>
        <p:spPr/>
        <p:txBody>
          <a:bodyPr/>
          <a:lstStyle/>
          <a:p>
            <a:r>
              <a:rPr lang="el-GR" sz="2400" dirty="0"/>
              <a:t>Για τη δικαιολόγηση απουσιών </a:t>
            </a:r>
            <a:r>
              <a:rPr lang="el-GR" sz="2400" b="1" dirty="0">
                <a:solidFill>
                  <a:srgbClr val="FF0000"/>
                </a:solidFill>
              </a:rPr>
              <a:t>δύο (2) ημερών λόγω ασθένειας ή άλλων σοβαρών οικογενειακών λόγων αρκεί υπεύθυνη δήλωση του γονέα </a:t>
            </a:r>
            <a:r>
              <a:rPr lang="el-GR" sz="2400" dirty="0"/>
              <a:t>του μαθητή και προσκομίζεται από τον ίδιο ή αποστέλλεται ηλεκτρονικά σε αποκλειστική προθεσμία </a:t>
            </a:r>
            <a:r>
              <a:rPr lang="el-GR" sz="2400" b="1" dirty="0">
                <a:solidFill>
                  <a:srgbClr val="FF0000"/>
                </a:solidFill>
                <a:effectLst>
                  <a:outerShdw blurRad="38100" dist="38100" dir="2700000" algn="tl">
                    <a:srgbClr val="000000">
                      <a:alpha val="43137"/>
                    </a:srgbClr>
                  </a:outerShdw>
                </a:effectLst>
              </a:rPr>
              <a:t>δέκα (10) εργάσιμων ημερών μετά τη επάνοδο του/της μαθητή/</a:t>
            </a:r>
            <a:r>
              <a:rPr lang="el-GR" sz="2400" b="1" dirty="0" err="1">
                <a:solidFill>
                  <a:srgbClr val="FF0000"/>
                </a:solidFill>
                <a:effectLst>
                  <a:outerShdw blurRad="38100" dist="38100" dir="2700000" algn="tl">
                    <a:srgbClr val="000000">
                      <a:alpha val="43137"/>
                    </a:srgbClr>
                  </a:outerShdw>
                </a:effectLst>
              </a:rPr>
              <a:t>τριας</a:t>
            </a:r>
            <a:r>
              <a:rPr lang="el-GR" sz="2400" b="1" dirty="0">
                <a:solidFill>
                  <a:srgbClr val="FF0000"/>
                </a:solidFill>
                <a:effectLst>
                  <a:outerShdw blurRad="38100" dist="38100" dir="2700000" algn="tl">
                    <a:srgbClr val="000000">
                      <a:alpha val="43137"/>
                    </a:srgbClr>
                  </a:outerShdw>
                </a:effectLst>
              </a:rPr>
              <a:t> στο Σχολείο</a:t>
            </a:r>
            <a:r>
              <a:rPr lang="el-GR" sz="2400" dirty="0"/>
              <a:t>. </a:t>
            </a:r>
          </a:p>
          <a:p>
            <a:r>
              <a:rPr lang="el-GR" sz="2400" dirty="0"/>
              <a:t>Με τον τρόπο αυτό μπορούν να δικαιολογήσουν τις απουσίες </a:t>
            </a:r>
            <a:r>
              <a:rPr lang="el-GR" sz="2400" b="1" dirty="0">
                <a:solidFill>
                  <a:schemeClr val="tx2">
                    <a:lumMod val="75000"/>
                  </a:schemeClr>
                </a:solidFill>
                <a:effectLst>
                  <a:outerShdw blurRad="38100" dist="38100" dir="2700000" algn="tl">
                    <a:srgbClr val="000000">
                      <a:alpha val="43137"/>
                    </a:srgbClr>
                  </a:outerShdw>
                </a:effectLst>
              </a:rPr>
              <a:t>μέχρι 5 (πέντε) ημέρες </a:t>
            </a:r>
            <a:r>
              <a:rPr lang="el-GR" sz="2400" dirty="0"/>
              <a:t>συνολικά για όλο το διδακτικό έτος.</a:t>
            </a:r>
            <a:endParaRPr lang="el-GR" sz="1400" dirty="0"/>
          </a:p>
        </p:txBody>
      </p:sp>
      <p:sp>
        <p:nvSpPr>
          <p:cNvPr id="4" name="Θέση αριθμού διαφάνειας 3">
            <a:extLst>
              <a:ext uri="{FF2B5EF4-FFF2-40B4-BE49-F238E27FC236}">
                <a16:creationId xmlns:a16="http://schemas.microsoft.com/office/drawing/2014/main" id="{43554437-D700-4B41-FAC4-5B27AE4097C2}"/>
              </a:ext>
            </a:extLst>
          </p:cNvPr>
          <p:cNvSpPr>
            <a:spLocks noGrp="1"/>
          </p:cNvSpPr>
          <p:nvPr>
            <p:ph type="sldNum" sz="quarter" idx="12"/>
          </p:nvPr>
        </p:nvSpPr>
        <p:spPr/>
        <p:txBody>
          <a:bodyPr/>
          <a:lstStyle/>
          <a:p>
            <a:fld id="{A1CA7260-09CE-472D-B654-FBFBC2937557}" type="slidenum">
              <a:rPr lang="el-GR" altLang="el-GR" smtClean="0"/>
              <a:pPr/>
              <a:t>46</a:t>
            </a:fld>
            <a:endParaRPr lang="el-GR" altLang="el-GR" dirty="0"/>
          </a:p>
        </p:txBody>
      </p:sp>
    </p:spTree>
    <p:extLst>
      <p:ext uri="{BB962C8B-B14F-4D97-AF65-F5344CB8AC3E}">
        <p14:creationId xmlns:p14="http://schemas.microsoft.com/office/powerpoint/2010/main" val="209380245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B47326-9F31-5C4D-016C-108EAF6C27E8}"/>
            </a:ext>
          </a:extLst>
        </p:cNvPr>
        <p:cNvGrpSpPr/>
        <p:nvPr/>
      </p:nvGrpSpPr>
      <p:grpSpPr>
        <a:xfrm>
          <a:off x="0" y="0"/>
          <a:ext cx="0" cy="0"/>
          <a:chOff x="0" y="0"/>
          <a:chExt cx="0" cy="0"/>
        </a:xfrm>
      </p:grpSpPr>
      <p:sp>
        <p:nvSpPr>
          <p:cNvPr id="2" name="Τίτλος 1">
            <a:extLst>
              <a:ext uri="{FF2B5EF4-FFF2-40B4-BE49-F238E27FC236}">
                <a16:creationId xmlns:a16="http://schemas.microsoft.com/office/drawing/2014/main" id="{7C2BCC42-1F46-834E-B5CD-2FB795E63CBC}"/>
              </a:ext>
            </a:extLst>
          </p:cNvPr>
          <p:cNvSpPr>
            <a:spLocks noGrp="1"/>
          </p:cNvSpPr>
          <p:nvPr>
            <p:ph type="title"/>
          </p:nvPr>
        </p:nvSpPr>
        <p:spPr/>
        <p:txBody>
          <a:bodyPr/>
          <a:lstStyle/>
          <a:p>
            <a:r>
              <a:rPr lang="el-GR" sz="2800" b="1" dirty="0"/>
              <a:t>Συνοπτικός Πίνακας Απουσιών</a:t>
            </a:r>
            <a:endParaRPr lang="el-GR" sz="1400" b="1" i="1" dirty="0"/>
          </a:p>
        </p:txBody>
      </p:sp>
      <p:graphicFrame>
        <p:nvGraphicFramePr>
          <p:cNvPr id="6" name="Θέση περιεχομένου 5">
            <a:extLst>
              <a:ext uri="{FF2B5EF4-FFF2-40B4-BE49-F238E27FC236}">
                <a16:creationId xmlns:a16="http://schemas.microsoft.com/office/drawing/2014/main" id="{512B23CB-44E8-9AB3-2EC4-E770B6E6E257}"/>
              </a:ext>
            </a:extLst>
          </p:cNvPr>
          <p:cNvGraphicFramePr>
            <a:graphicFrameLocks noGrp="1"/>
          </p:cNvGraphicFramePr>
          <p:nvPr>
            <p:ph idx="1"/>
            <p:extLst>
              <p:ext uri="{D42A27DB-BD31-4B8C-83A1-F6EECF244321}">
                <p14:modId xmlns:p14="http://schemas.microsoft.com/office/powerpoint/2010/main" val="2751279119"/>
              </p:ext>
            </p:extLst>
          </p:nvPr>
        </p:nvGraphicFramePr>
        <p:xfrm>
          <a:off x="457200" y="1600200"/>
          <a:ext cx="8229600" cy="4776978"/>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456251471"/>
                    </a:ext>
                  </a:extLst>
                </a:gridCol>
                <a:gridCol w="4114800">
                  <a:extLst>
                    <a:ext uri="{9D8B030D-6E8A-4147-A177-3AD203B41FA5}">
                      <a16:colId xmlns:a16="http://schemas.microsoft.com/office/drawing/2014/main" val="2934849364"/>
                    </a:ext>
                  </a:extLst>
                </a:gridCol>
              </a:tblGrid>
              <a:tr h="370840">
                <a:tc>
                  <a:txBody>
                    <a:bodyPr/>
                    <a:lstStyle/>
                    <a:p>
                      <a:pPr algn="ctr">
                        <a:lnSpc>
                          <a:spcPct val="115000"/>
                        </a:lnSpc>
                        <a:spcAft>
                          <a:spcPts val="800"/>
                        </a:spcAft>
                      </a:pPr>
                      <a:r>
                        <a:rPr lang="el-GR" sz="1200" b="1" kern="100" dirty="0">
                          <a:effectLst/>
                          <a:latin typeface="Aptos" panose="020B0004020202020204" pitchFamily="34" charset="0"/>
                          <a:ea typeface="Aptos" panose="020B0004020202020204" pitchFamily="34" charset="0"/>
                          <a:cs typeface="Times New Roman" panose="02020603050405020304" pitchFamily="18" charset="0"/>
                        </a:rPr>
                        <a:t>Κατηγορία</a:t>
                      </a:r>
                      <a:endParaRPr lang="el-GR"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el-GR" sz="1200" b="1" kern="100" dirty="0">
                          <a:effectLst/>
                          <a:latin typeface="Aptos" panose="020B0004020202020204" pitchFamily="34" charset="0"/>
                          <a:ea typeface="Aptos" panose="020B0004020202020204" pitchFamily="34" charset="0"/>
                          <a:cs typeface="Times New Roman" panose="02020603050405020304" pitchFamily="18" charset="0"/>
                        </a:rPr>
                        <a:t>Είδη Απουσιών</a:t>
                      </a:r>
                      <a:endParaRPr lang="el-GR"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042516704"/>
                  </a:ext>
                </a:extLst>
              </a:tr>
              <a:tr h="370840">
                <a:tc>
                  <a:txBody>
                    <a:bodyPr/>
                    <a:lstStyle/>
                    <a:p>
                      <a:pPr algn="ctr">
                        <a:lnSpc>
                          <a:spcPct val="115000"/>
                        </a:lnSpc>
                        <a:spcAft>
                          <a:spcPts val="800"/>
                        </a:spcAft>
                      </a:pPr>
                      <a:r>
                        <a:rPr lang="el-GR" sz="1200" b="1" kern="100" dirty="0">
                          <a:effectLst/>
                          <a:latin typeface="Aptos" panose="020B0004020202020204" pitchFamily="34" charset="0"/>
                          <a:ea typeface="Aptos" panose="020B0004020202020204" pitchFamily="34" charset="0"/>
                          <a:cs typeface="Times New Roman" panose="02020603050405020304" pitchFamily="18" charset="0"/>
                        </a:rPr>
                        <a:t>Περ. </a:t>
                      </a:r>
                      <a:r>
                        <a:rPr lang="el-GR" sz="1200" b="1" kern="100" dirty="0" err="1">
                          <a:effectLst/>
                          <a:latin typeface="Aptos" panose="020B0004020202020204" pitchFamily="34" charset="0"/>
                          <a:ea typeface="Aptos" panose="020B0004020202020204" pitchFamily="34" charset="0"/>
                          <a:cs typeface="Times New Roman" panose="02020603050405020304" pitchFamily="18" charset="0"/>
                        </a:rPr>
                        <a:t>αρθ</a:t>
                      </a:r>
                      <a:r>
                        <a:rPr lang="el-GR" sz="1200" b="1" kern="100" dirty="0">
                          <a:effectLst/>
                          <a:latin typeface="Aptos" panose="020B0004020202020204" pitchFamily="34" charset="0"/>
                          <a:ea typeface="Aptos" panose="020B0004020202020204" pitchFamily="34" charset="0"/>
                          <a:cs typeface="Times New Roman" panose="02020603050405020304" pitchFamily="18" charset="0"/>
                        </a:rPr>
                        <a:t>. 21 της 102791/ΓΔ4 (ΦΕΚ 5130/</a:t>
                      </a:r>
                      <a:r>
                        <a:rPr lang="el-GR" sz="1200" b="1" kern="100" dirty="0" err="1">
                          <a:effectLst/>
                          <a:latin typeface="Aptos" panose="020B0004020202020204" pitchFamily="34" charset="0"/>
                          <a:ea typeface="Aptos" panose="020B0004020202020204" pitchFamily="34" charset="0"/>
                          <a:cs typeface="Times New Roman" panose="02020603050405020304" pitchFamily="18" charset="0"/>
                        </a:rPr>
                        <a:t>τ.Β</a:t>
                      </a:r>
                      <a:r>
                        <a:rPr lang="el-GR" sz="1200" b="1" kern="100" dirty="0">
                          <a:effectLst/>
                          <a:latin typeface="Aptos" panose="020B0004020202020204" pitchFamily="34" charset="0"/>
                          <a:ea typeface="Aptos" panose="020B0004020202020204" pitchFamily="34" charset="0"/>
                          <a:cs typeface="Times New Roman" panose="02020603050405020304" pitchFamily="18" charset="0"/>
                        </a:rPr>
                        <a:t>΄/10-09-2024)</a:t>
                      </a:r>
                    </a:p>
                    <a:p>
                      <a:pPr algn="ctr">
                        <a:lnSpc>
                          <a:spcPct val="115000"/>
                        </a:lnSpc>
                        <a:spcAft>
                          <a:spcPts val="800"/>
                        </a:spcAft>
                      </a:pPr>
                      <a:r>
                        <a:rPr lang="el-GR" sz="1400" b="1" kern="100" dirty="0">
                          <a:solidFill>
                            <a:srgbClr val="FF0000"/>
                          </a:solidFill>
                          <a:effectLst/>
                          <a:latin typeface="Aptos" panose="020B0004020202020204" pitchFamily="34" charset="0"/>
                          <a:ea typeface="Aptos" panose="020B0004020202020204" pitchFamily="34" charset="0"/>
                          <a:cs typeface="Times New Roman" panose="02020603050405020304" pitchFamily="18" charset="0"/>
                        </a:rPr>
                        <a:t>(Μη </a:t>
                      </a:r>
                      <a:r>
                        <a:rPr lang="el-GR" sz="1400" b="1" kern="100" dirty="0" err="1">
                          <a:solidFill>
                            <a:srgbClr val="FF0000"/>
                          </a:solidFill>
                          <a:effectLst/>
                          <a:latin typeface="Aptos" panose="020B0004020202020204" pitchFamily="34" charset="0"/>
                          <a:ea typeface="Aptos" panose="020B0004020202020204" pitchFamily="34" charset="0"/>
                          <a:cs typeface="Times New Roman" panose="02020603050405020304" pitchFamily="18" charset="0"/>
                        </a:rPr>
                        <a:t>Προσμετρώμενες</a:t>
                      </a:r>
                      <a:r>
                        <a:rPr lang="el-GR" sz="1400" b="1" kern="100" dirty="0">
                          <a:solidFill>
                            <a:srgbClr val="FF0000"/>
                          </a:solidFill>
                          <a:effectLst/>
                          <a:latin typeface="Aptos" panose="020B0004020202020204" pitchFamily="34" charset="0"/>
                          <a:ea typeface="Aptos" panose="020B0004020202020204" pitchFamily="34" charset="0"/>
                          <a:cs typeface="Times New Roman" panose="02020603050405020304" pitchFamily="18" charset="0"/>
                        </a:rPr>
                        <a:t> στις 114)</a:t>
                      </a:r>
                      <a:endParaRPr lang="el-GR" sz="1400" b="1" kern="100" dirty="0">
                        <a:solidFill>
                          <a:srgbClr val="FF0000"/>
                        </a:solidFill>
                        <a:effectLst>
                          <a:outerShdw blurRad="38100" dist="38100" dir="2700000" algn="tl">
                            <a:srgbClr val="000000">
                              <a:alpha val="43137"/>
                            </a:srgbClr>
                          </a:outerShdw>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342900" lvl="0" indent="-342900">
                        <a:lnSpc>
                          <a:spcPct val="115000"/>
                        </a:lnSpc>
                        <a:buFont typeface="+mj-lt"/>
                        <a:buAutoNum type="arabicPeriod"/>
                      </a:pPr>
                      <a:r>
                        <a:rPr lang="el-GR" sz="1200" kern="100" dirty="0">
                          <a:effectLst/>
                          <a:latin typeface="Aptos" panose="020B0004020202020204" pitchFamily="34" charset="0"/>
                          <a:ea typeface="Aptos" panose="020B0004020202020204" pitchFamily="34" charset="0"/>
                          <a:cs typeface="Times New Roman" panose="02020603050405020304" pitchFamily="18" charset="0"/>
                        </a:rPr>
                        <a:t>Απουσίες σε δραστηριότητες του σχολείου</a:t>
                      </a:r>
                    </a:p>
                    <a:p>
                      <a:pPr marL="342900" lvl="0" indent="-342900">
                        <a:lnSpc>
                          <a:spcPct val="115000"/>
                        </a:lnSpc>
                        <a:buFont typeface="+mj-lt"/>
                        <a:buAutoNum type="arabicPeriod"/>
                      </a:pPr>
                      <a:r>
                        <a:rPr lang="el-GR" sz="1200" kern="100" dirty="0">
                          <a:effectLst/>
                          <a:latin typeface="Aptos" panose="020B0004020202020204" pitchFamily="34" charset="0"/>
                          <a:ea typeface="Aptos" panose="020B0004020202020204" pitchFamily="34" charset="0"/>
                          <a:cs typeface="Times New Roman" panose="02020603050405020304" pitchFamily="18" charset="0"/>
                        </a:rPr>
                        <a:t>Στρατολογία</a:t>
                      </a:r>
                    </a:p>
                    <a:p>
                      <a:pPr marL="342900" lvl="0" indent="-342900">
                        <a:lnSpc>
                          <a:spcPct val="115000"/>
                        </a:lnSpc>
                        <a:buFont typeface="+mj-lt"/>
                        <a:buAutoNum type="arabicPeriod"/>
                      </a:pPr>
                      <a:r>
                        <a:rPr lang="el-GR" sz="1200" kern="100" dirty="0">
                          <a:effectLst/>
                          <a:latin typeface="Aptos" panose="020B0004020202020204" pitchFamily="34" charset="0"/>
                          <a:ea typeface="Aptos" panose="020B0004020202020204" pitchFamily="34" charset="0"/>
                          <a:cs typeface="Times New Roman" panose="02020603050405020304" pitchFamily="18" charset="0"/>
                        </a:rPr>
                        <a:t>Εορτές</a:t>
                      </a:r>
                      <a:r>
                        <a:rPr lang="el-GR" sz="1200" b="1" kern="100" dirty="0">
                          <a:effectLst/>
                          <a:latin typeface="Aptos" panose="020B0004020202020204" pitchFamily="34" charset="0"/>
                          <a:ea typeface="Aptos" panose="020B0004020202020204" pitchFamily="34" charset="0"/>
                          <a:cs typeface="Times New Roman" panose="02020603050405020304" pitchFamily="18" charset="0"/>
                        </a:rPr>
                        <a:t> </a:t>
                      </a:r>
                      <a:r>
                        <a:rPr lang="el-GR" sz="1200" kern="100" dirty="0">
                          <a:effectLst/>
                          <a:latin typeface="Aptos" panose="020B0004020202020204" pitchFamily="34" charset="0"/>
                          <a:ea typeface="Aptos" panose="020B0004020202020204" pitchFamily="34" charset="0"/>
                          <a:cs typeface="Times New Roman" panose="02020603050405020304" pitchFamily="18" charset="0"/>
                        </a:rPr>
                        <a:t>Αλλόθρησκων</a:t>
                      </a:r>
                      <a:r>
                        <a:rPr lang="el-GR" sz="1200" b="1" kern="100" dirty="0">
                          <a:effectLst/>
                          <a:latin typeface="Aptos" panose="020B0004020202020204" pitchFamily="34" charset="0"/>
                          <a:ea typeface="Aptos" panose="020B0004020202020204" pitchFamily="34" charset="0"/>
                          <a:cs typeface="Times New Roman" panose="02020603050405020304" pitchFamily="18" charset="0"/>
                        </a:rPr>
                        <a:t> </a:t>
                      </a:r>
                      <a:r>
                        <a:rPr lang="el-GR" sz="1200" kern="100" dirty="0">
                          <a:effectLst/>
                          <a:latin typeface="Aptos" panose="020B0004020202020204" pitchFamily="34" charset="0"/>
                          <a:ea typeface="Aptos" panose="020B0004020202020204" pitchFamily="34" charset="0"/>
                          <a:cs typeface="Times New Roman" panose="02020603050405020304" pitchFamily="18" charset="0"/>
                        </a:rPr>
                        <a:t>(με αίτηση)</a:t>
                      </a:r>
                    </a:p>
                    <a:p>
                      <a:pPr marL="342900" lvl="0" indent="-342900">
                        <a:lnSpc>
                          <a:spcPct val="115000"/>
                        </a:lnSpc>
                        <a:buFont typeface="+mj-lt"/>
                        <a:buAutoNum type="arabicPeriod"/>
                      </a:pPr>
                      <a:r>
                        <a:rPr lang="el-GR" sz="1200" kern="100" dirty="0">
                          <a:effectLst/>
                          <a:latin typeface="Aptos" panose="020B0004020202020204" pitchFamily="34" charset="0"/>
                          <a:ea typeface="Aptos" panose="020B0004020202020204" pitchFamily="34" charset="0"/>
                          <a:cs typeface="Times New Roman" panose="02020603050405020304" pitchFamily="18" charset="0"/>
                        </a:rPr>
                        <a:t>Λόγω Μετεγγραφής</a:t>
                      </a:r>
                    </a:p>
                    <a:p>
                      <a:pPr marL="342900" lvl="0" indent="-342900">
                        <a:lnSpc>
                          <a:spcPct val="115000"/>
                        </a:lnSpc>
                        <a:buFont typeface="+mj-lt"/>
                        <a:buAutoNum type="arabicPeriod"/>
                      </a:pPr>
                      <a:r>
                        <a:rPr lang="el-GR" sz="1200" kern="100" dirty="0">
                          <a:effectLst/>
                          <a:latin typeface="Aptos" panose="020B0004020202020204" pitchFamily="34" charset="0"/>
                          <a:ea typeface="Aptos" panose="020B0004020202020204" pitchFamily="34" charset="0"/>
                          <a:cs typeface="Times New Roman" panose="02020603050405020304" pitchFamily="18" charset="0"/>
                        </a:rPr>
                        <a:t>Λόγω Απαλλαγής από μάθημα</a:t>
                      </a:r>
                    </a:p>
                    <a:p>
                      <a:pPr marL="342900" lvl="0" indent="-342900">
                        <a:lnSpc>
                          <a:spcPct val="115000"/>
                        </a:lnSpc>
                        <a:buFont typeface="+mj-lt"/>
                        <a:buAutoNum type="arabicPeriod"/>
                      </a:pPr>
                      <a:r>
                        <a:rPr lang="el-GR" sz="1200" kern="100" dirty="0">
                          <a:effectLst/>
                          <a:latin typeface="Aptos" panose="020B0004020202020204" pitchFamily="34" charset="0"/>
                          <a:ea typeface="Aptos" panose="020B0004020202020204" pitchFamily="34" charset="0"/>
                          <a:cs typeface="Times New Roman" panose="02020603050405020304" pitchFamily="18" charset="0"/>
                        </a:rPr>
                        <a:t>Καιρικές Συνθήκες</a:t>
                      </a:r>
                    </a:p>
                    <a:p>
                      <a:pPr marL="342900" lvl="0" indent="-342900">
                        <a:lnSpc>
                          <a:spcPct val="115000"/>
                        </a:lnSpc>
                        <a:buFont typeface="+mj-lt"/>
                        <a:buAutoNum type="arabicPeriod"/>
                      </a:pPr>
                      <a:r>
                        <a:rPr lang="el-GR" sz="1200" kern="100" dirty="0">
                          <a:effectLst/>
                          <a:latin typeface="Aptos" panose="020B0004020202020204" pitchFamily="34" charset="0"/>
                          <a:ea typeface="Aptos" panose="020B0004020202020204" pitchFamily="34" charset="0"/>
                          <a:cs typeface="Times New Roman" panose="02020603050405020304" pitchFamily="18" charset="0"/>
                        </a:rPr>
                        <a:t>Απεργία ΜΜΜ</a:t>
                      </a:r>
                    </a:p>
                    <a:p>
                      <a:pPr marL="342900" lvl="0" indent="-342900">
                        <a:lnSpc>
                          <a:spcPct val="115000"/>
                        </a:lnSpc>
                        <a:buFont typeface="+mj-lt"/>
                        <a:buAutoNum type="arabicPeriod"/>
                      </a:pPr>
                      <a:r>
                        <a:rPr lang="el-GR" sz="1200" kern="100" dirty="0">
                          <a:effectLst/>
                          <a:latin typeface="Aptos" panose="020B0004020202020204" pitchFamily="34" charset="0"/>
                          <a:ea typeface="Aptos" panose="020B0004020202020204" pitchFamily="34" charset="0"/>
                          <a:cs typeface="Times New Roman" panose="02020603050405020304" pitchFamily="18" charset="0"/>
                        </a:rPr>
                        <a:t>ΚΕΔΑΣΥ</a:t>
                      </a:r>
                      <a:r>
                        <a:rPr lang="el-GR" sz="1200" b="1" kern="100" dirty="0">
                          <a:effectLst/>
                          <a:latin typeface="Aptos" panose="020B0004020202020204" pitchFamily="34" charset="0"/>
                          <a:ea typeface="Aptos" panose="020B0004020202020204" pitchFamily="34" charset="0"/>
                          <a:cs typeface="Times New Roman" panose="02020603050405020304" pitchFamily="18" charset="0"/>
                        </a:rPr>
                        <a:t> </a:t>
                      </a:r>
                      <a:r>
                        <a:rPr lang="el-GR" sz="1200" b="1" kern="100" dirty="0">
                          <a:solidFill>
                            <a:srgbClr val="FF0000"/>
                          </a:solidFill>
                          <a:effectLst/>
                          <a:latin typeface="Aptos" panose="020B0004020202020204" pitchFamily="34" charset="0"/>
                          <a:ea typeface="Aptos" panose="020B0004020202020204" pitchFamily="34" charset="0"/>
                          <a:cs typeface="Times New Roman" panose="02020603050405020304" pitchFamily="18" charset="0"/>
                        </a:rPr>
                        <a:t>(μέχρι 2 μέρες)</a:t>
                      </a:r>
                      <a:endParaRPr lang="el-GR" sz="12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buFont typeface="+mj-lt"/>
                        <a:buAutoNum type="arabicPeriod"/>
                      </a:pPr>
                      <a:r>
                        <a:rPr lang="el-GR" sz="1200" kern="100" dirty="0">
                          <a:effectLst/>
                          <a:latin typeface="Aptos" panose="020B0004020202020204" pitchFamily="34" charset="0"/>
                          <a:ea typeface="Aptos" panose="020B0004020202020204" pitchFamily="34" charset="0"/>
                          <a:cs typeface="Times New Roman" panose="02020603050405020304" pitchFamily="18" charset="0"/>
                        </a:rPr>
                        <a:t>Από Νοσοκομείο για χρόνια σοβαρά νοσήματα </a:t>
                      </a:r>
                      <a:r>
                        <a:rPr lang="el-GR" sz="1200" b="1" kern="100" dirty="0">
                          <a:solidFill>
                            <a:srgbClr val="FF0000"/>
                          </a:solidFill>
                          <a:effectLst/>
                          <a:latin typeface="Aptos" panose="020B0004020202020204" pitchFamily="34" charset="0"/>
                          <a:ea typeface="Aptos" panose="020B0004020202020204" pitchFamily="34" charset="0"/>
                          <a:cs typeface="Times New Roman" panose="02020603050405020304" pitchFamily="18" charset="0"/>
                        </a:rPr>
                        <a:t>(μέχρι 24 μέρες)</a:t>
                      </a:r>
                      <a:endParaRPr lang="el-GR" sz="12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buFont typeface="+mj-lt"/>
                        <a:buAutoNum type="arabicPeriod"/>
                      </a:pPr>
                      <a:r>
                        <a:rPr lang="el-GR" sz="1200" kern="100" dirty="0">
                          <a:effectLst/>
                          <a:latin typeface="Aptos" panose="020B0004020202020204" pitchFamily="34" charset="0"/>
                          <a:ea typeface="Aptos" panose="020B0004020202020204" pitchFamily="34" charset="0"/>
                          <a:cs typeface="Times New Roman" panose="02020603050405020304" pitchFamily="18" charset="0"/>
                        </a:rPr>
                        <a:t>Από Νοσοκομείο για έκτακτα περιστατικά </a:t>
                      </a:r>
                      <a:r>
                        <a:rPr lang="el-GR" sz="1200" b="1" kern="100" dirty="0">
                          <a:solidFill>
                            <a:srgbClr val="FF0000"/>
                          </a:solidFill>
                          <a:effectLst/>
                          <a:latin typeface="Aptos" panose="020B0004020202020204" pitchFamily="34" charset="0"/>
                          <a:ea typeface="Aptos" panose="020B0004020202020204" pitchFamily="34" charset="0"/>
                          <a:cs typeface="Times New Roman" panose="02020603050405020304" pitchFamily="18" charset="0"/>
                        </a:rPr>
                        <a:t>(μέχρι 20 μέρες)</a:t>
                      </a:r>
                      <a:endParaRPr lang="el-GR" sz="12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buFont typeface="+mj-lt"/>
                        <a:buAutoNum type="arabicPeriod"/>
                      </a:pPr>
                      <a:r>
                        <a:rPr lang="el-GR" sz="1200" kern="100" dirty="0">
                          <a:effectLst/>
                          <a:latin typeface="Aptos" panose="020B0004020202020204" pitchFamily="34" charset="0"/>
                          <a:ea typeface="Aptos" panose="020B0004020202020204" pitchFamily="34" charset="0"/>
                          <a:cs typeface="Times New Roman" panose="02020603050405020304" pitchFamily="18" charset="0"/>
                        </a:rPr>
                        <a:t>Από Νοσοκομείο για κατ’ </a:t>
                      </a:r>
                      <a:r>
                        <a:rPr lang="el-GR" sz="1200" kern="100" dirty="0" err="1">
                          <a:effectLst/>
                          <a:latin typeface="Aptos" panose="020B0004020202020204" pitchFamily="34" charset="0"/>
                          <a:ea typeface="Aptos" panose="020B0004020202020204" pitchFamily="34" charset="0"/>
                          <a:cs typeface="Times New Roman" panose="02020603050405020304" pitchFamily="18" charset="0"/>
                        </a:rPr>
                        <a:t>οίκον</a:t>
                      </a:r>
                      <a:r>
                        <a:rPr lang="el-GR" sz="1200" kern="100" dirty="0">
                          <a:effectLst/>
                          <a:latin typeface="Aptos" panose="020B0004020202020204" pitchFamily="34" charset="0"/>
                          <a:ea typeface="Aptos" panose="020B0004020202020204" pitchFamily="34" charset="0"/>
                          <a:cs typeface="Times New Roman" panose="02020603050405020304" pitchFamily="18" charset="0"/>
                        </a:rPr>
                        <a:t> νοσηλεία </a:t>
                      </a:r>
                      <a:r>
                        <a:rPr lang="el-GR" sz="1200" b="1" kern="100" dirty="0">
                          <a:solidFill>
                            <a:srgbClr val="FF0000"/>
                          </a:solidFill>
                          <a:effectLst/>
                          <a:latin typeface="Aptos" panose="020B0004020202020204" pitchFamily="34" charset="0"/>
                          <a:ea typeface="Aptos" panose="020B0004020202020204" pitchFamily="34" charset="0"/>
                          <a:cs typeface="Times New Roman" panose="02020603050405020304" pitchFamily="18" charset="0"/>
                        </a:rPr>
                        <a:t>(μέχρι 10 μέρες)</a:t>
                      </a:r>
                      <a:endParaRPr lang="el-GR" sz="12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buFont typeface="+mj-lt"/>
                        <a:buAutoNum type="arabicPeriod"/>
                      </a:pPr>
                      <a:r>
                        <a:rPr lang="el-GR" sz="1200" kern="100" dirty="0">
                          <a:effectLst/>
                          <a:latin typeface="Aptos" panose="020B0004020202020204" pitchFamily="34" charset="0"/>
                          <a:ea typeface="Aptos" panose="020B0004020202020204" pitchFamily="34" charset="0"/>
                          <a:cs typeface="Times New Roman" panose="02020603050405020304" pitchFamily="18" charset="0"/>
                        </a:rPr>
                        <a:t>Έξαρσης Γρίπης </a:t>
                      </a:r>
                      <a:r>
                        <a:rPr lang="el-GR" sz="1200" b="1" kern="100" dirty="0">
                          <a:solidFill>
                            <a:srgbClr val="FF0000"/>
                          </a:solidFill>
                          <a:effectLst/>
                          <a:latin typeface="Aptos" panose="020B0004020202020204" pitchFamily="34" charset="0"/>
                          <a:ea typeface="Aptos" panose="020B0004020202020204" pitchFamily="34" charset="0"/>
                          <a:cs typeface="Times New Roman" panose="02020603050405020304" pitchFamily="18" charset="0"/>
                        </a:rPr>
                        <a:t>(μέχρι 5 μέρες με ΥΑ)</a:t>
                      </a:r>
                      <a:endParaRPr lang="el-GR" sz="12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buFont typeface="+mj-lt"/>
                        <a:buAutoNum type="arabicPeriod"/>
                      </a:pPr>
                      <a:r>
                        <a:rPr lang="el-GR" sz="1200" kern="100" dirty="0">
                          <a:effectLst/>
                          <a:latin typeface="Aptos" panose="020B0004020202020204" pitchFamily="34" charset="0"/>
                          <a:ea typeface="Aptos" panose="020B0004020202020204" pitchFamily="34" charset="0"/>
                          <a:cs typeface="Times New Roman" panose="02020603050405020304" pitchFamily="18" charset="0"/>
                        </a:rPr>
                        <a:t>Διαγωνισμοί</a:t>
                      </a:r>
                    </a:p>
                    <a:p>
                      <a:pPr marL="342900" lvl="0" indent="-342900">
                        <a:lnSpc>
                          <a:spcPct val="115000"/>
                        </a:lnSpc>
                        <a:buFont typeface="+mj-lt"/>
                        <a:buAutoNum type="arabicPeriod"/>
                      </a:pPr>
                      <a:r>
                        <a:rPr lang="el-GR" sz="1200" kern="100" dirty="0">
                          <a:effectLst/>
                          <a:latin typeface="Aptos" panose="020B0004020202020204" pitchFamily="34" charset="0"/>
                          <a:ea typeface="Aptos" panose="020B0004020202020204" pitchFamily="34" charset="0"/>
                          <a:cs typeface="Times New Roman" panose="02020603050405020304" pitchFamily="18" charset="0"/>
                        </a:rPr>
                        <a:t>Αθλητικοί</a:t>
                      </a:r>
                      <a:r>
                        <a:rPr lang="el-GR" sz="1200" b="1" kern="100" dirty="0">
                          <a:effectLst/>
                          <a:latin typeface="Aptos" panose="020B0004020202020204" pitchFamily="34" charset="0"/>
                          <a:ea typeface="Aptos" panose="020B0004020202020204" pitchFamily="34" charset="0"/>
                          <a:cs typeface="Times New Roman" panose="02020603050405020304" pitchFamily="18" charset="0"/>
                        </a:rPr>
                        <a:t> </a:t>
                      </a:r>
                      <a:r>
                        <a:rPr lang="el-GR" sz="1200" kern="100" dirty="0">
                          <a:effectLst/>
                          <a:latin typeface="Aptos" panose="020B0004020202020204" pitchFamily="34" charset="0"/>
                          <a:ea typeface="Aptos" panose="020B0004020202020204" pitchFamily="34" charset="0"/>
                          <a:cs typeface="Times New Roman" panose="02020603050405020304" pitchFamily="18" charset="0"/>
                        </a:rPr>
                        <a:t>Αγώνες</a:t>
                      </a:r>
                    </a:p>
                    <a:p>
                      <a:pPr marL="342900" lvl="0" indent="-342900">
                        <a:lnSpc>
                          <a:spcPct val="115000"/>
                        </a:lnSpc>
                        <a:buFont typeface="+mj-lt"/>
                        <a:buAutoNum type="arabicPeriod"/>
                      </a:pPr>
                      <a:r>
                        <a:rPr lang="el-GR" sz="1200" kern="100" dirty="0">
                          <a:effectLst/>
                          <a:latin typeface="Aptos" panose="020B0004020202020204" pitchFamily="34" charset="0"/>
                          <a:ea typeface="Aptos" panose="020B0004020202020204" pitchFamily="34" charset="0"/>
                          <a:cs typeface="Times New Roman" panose="02020603050405020304" pitchFamily="18" charset="0"/>
                        </a:rPr>
                        <a:t>Αιμοδοσία</a:t>
                      </a:r>
                    </a:p>
                    <a:p>
                      <a:pPr marL="342900" lvl="0" indent="-342900">
                        <a:lnSpc>
                          <a:spcPct val="115000"/>
                        </a:lnSpc>
                        <a:buFont typeface="+mj-lt"/>
                        <a:buAutoNum type="arabicPeriod"/>
                      </a:pPr>
                      <a:r>
                        <a:rPr lang="el-GR" sz="1200" kern="100" dirty="0">
                          <a:effectLst/>
                          <a:latin typeface="Aptos" panose="020B0004020202020204" pitchFamily="34" charset="0"/>
                          <a:ea typeface="Aptos" panose="020B0004020202020204" pitchFamily="34" charset="0"/>
                          <a:cs typeface="Times New Roman" panose="02020603050405020304" pitchFamily="18" charset="0"/>
                        </a:rPr>
                        <a:t>Εισιτήριες Εξετάσεις Σχολών</a:t>
                      </a:r>
                    </a:p>
                    <a:p>
                      <a:pPr marL="342900" lvl="0" indent="-342900">
                        <a:lnSpc>
                          <a:spcPct val="115000"/>
                        </a:lnSpc>
                        <a:buFont typeface="+mj-lt"/>
                        <a:buAutoNum type="arabicPeriod"/>
                      </a:pPr>
                      <a:r>
                        <a:rPr lang="el-GR" sz="1200" kern="100" dirty="0">
                          <a:effectLst/>
                          <a:latin typeface="Aptos" panose="020B0004020202020204" pitchFamily="34" charset="0"/>
                          <a:ea typeface="Aptos" panose="020B0004020202020204" pitchFamily="34" charset="0"/>
                          <a:cs typeface="Times New Roman" panose="02020603050405020304" pitchFamily="18" charset="0"/>
                        </a:rPr>
                        <a:t>Δικαστήριο</a:t>
                      </a:r>
                    </a:p>
                    <a:p>
                      <a:pPr marL="342900" lvl="0" indent="-342900">
                        <a:lnSpc>
                          <a:spcPct val="115000"/>
                        </a:lnSpc>
                        <a:spcAft>
                          <a:spcPts val="800"/>
                        </a:spcAft>
                        <a:buFont typeface="+mj-lt"/>
                        <a:buAutoNum type="arabicPeriod"/>
                      </a:pPr>
                      <a:r>
                        <a:rPr lang="el-GR" sz="1200" kern="100" dirty="0">
                          <a:effectLst/>
                          <a:latin typeface="Aptos" panose="020B0004020202020204" pitchFamily="34" charset="0"/>
                          <a:ea typeface="Aptos" panose="020B0004020202020204" pitchFamily="34" charset="0"/>
                          <a:cs typeface="Times New Roman" panose="02020603050405020304" pitchFamily="18" charset="0"/>
                        </a:rPr>
                        <a:t>Θανάτου Συγγενή μέχρι Β’ Βαθμού </a:t>
                      </a:r>
                      <a:r>
                        <a:rPr lang="el-GR" sz="1200" b="1" kern="100" dirty="0">
                          <a:solidFill>
                            <a:srgbClr val="FF0000"/>
                          </a:solidFill>
                          <a:effectLst/>
                          <a:latin typeface="Aptos" panose="020B0004020202020204" pitchFamily="34" charset="0"/>
                          <a:ea typeface="Aptos" panose="020B0004020202020204" pitchFamily="34" charset="0"/>
                          <a:cs typeface="Times New Roman" panose="02020603050405020304" pitchFamily="18" charset="0"/>
                        </a:rPr>
                        <a:t>(3 μέρες)</a:t>
                      </a:r>
                      <a:endParaRPr lang="el-GR"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54768783"/>
                  </a:ext>
                </a:extLst>
              </a:tr>
            </a:tbl>
          </a:graphicData>
        </a:graphic>
      </p:graphicFrame>
      <p:sp>
        <p:nvSpPr>
          <p:cNvPr id="4" name="Θέση αριθμού διαφάνειας 3">
            <a:extLst>
              <a:ext uri="{FF2B5EF4-FFF2-40B4-BE49-F238E27FC236}">
                <a16:creationId xmlns:a16="http://schemas.microsoft.com/office/drawing/2014/main" id="{EA099CE9-9125-66E5-7F0E-B7A759243B66}"/>
              </a:ext>
            </a:extLst>
          </p:cNvPr>
          <p:cNvSpPr>
            <a:spLocks noGrp="1"/>
          </p:cNvSpPr>
          <p:nvPr>
            <p:ph type="sldNum" sz="quarter" idx="12"/>
          </p:nvPr>
        </p:nvSpPr>
        <p:spPr/>
        <p:txBody>
          <a:bodyPr/>
          <a:lstStyle/>
          <a:p>
            <a:fld id="{A1CA7260-09CE-472D-B654-FBFBC2937557}" type="slidenum">
              <a:rPr lang="el-GR" altLang="el-GR" smtClean="0"/>
              <a:pPr/>
              <a:t>47</a:t>
            </a:fld>
            <a:endParaRPr lang="el-GR" altLang="el-GR" dirty="0"/>
          </a:p>
        </p:txBody>
      </p:sp>
    </p:spTree>
    <p:extLst>
      <p:ext uri="{BB962C8B-B14F-4D97-AF65-F5344CB8AC3E}">
        <p14:creationId xmlns:p14="http://schemas.microsoft.com/office/powerpoint/2010/main" val="56449858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6AE529-8B91-7972-EAAA-18EB3D99ED9D}"/>
            </a:ext>
          </a:extLst>
        </p:cNvPr>
        <p:cNvGrpSpPr/>
        <p:nvPr/>
      </p:nvGrpSpPr>
      <p:grpSpPr>
        <a:xfrm>
          <a:off x="0" y="0"/>
          <a:ext cx="0" cy="0"/>
          <a:chOff x="0" y="0"/>
          <a:chExt cx="0" cy="0"/>
        </a:xfrm>
      </p:grpSpPr>
      <p:sp>
        <p:nvSpPr>
          <p:cNvPr id="2" name="Τίτλος 1">
            <a:extLst>
              <a:ext uri="{FF2B5EF4-FFF2-40B4-BE49-F238E27FC236}">
                <a16:creationId xmlns:a16="http://schemas.microsoft.com/office/drawing/2014/main" id="{A464C650-CE25-6B9B-AF73-DC1AFBB0734D}"/>
              </a:ext>
            </a:extLst>
          </p:cNvPr>
          <p:cNvSpPr>
            <a:spLocks noGrp="1"/>
          </p:cNvSpPr>
          <p:nvPr>
            <p:ph type="title"/>
          </p:nvPr>
        </p:nvSpPr>
        <p:spPr/>
        <p:txBody>
          <a:bodyPr/>
          <a:lstStyle/>
          <a:p>
            <a:r>
              <a:rPr lang="el-GR" sz="2800" b="1" dirty="0"/>
              <a:t>Συνοπτικός Πίνακας Απουσιών</a:t>
            </a:r>
            <a:br>
              <a:rPr lang="el-GR" sz="2800" b="1" dirty="0"/>
            </a:br>
            <a:r>
              <a:rPr lang="el-GR" sz="2800" b="1" dirty="0">
                <a:solidFill>
                  <a:srgbClr val="FF0000"/>
                </a:solidFill>
                <a:effectLst>
                  <a:outerShdw blurRad="38100" dist="38100" dir="2700000" algn="tl">
                    <a:srgbClr val="000000">
                      <a:alpha val="43137"/>
                    </a:srgbClr>
                  </a:outerShdw>
                </a:effectLst>
              </a:rPr>
              <a:t>Δικαιολογημένες ≤ 64</a:t>
            </a:r>
            <a:br>
              <a:rPr lang="el-GR" sz="2800" b="1" dirty="0">
                <a:solidFill>
                  <a:srgbClr val="FF0000"/>
                </a:solidFill>
                <a:effectLst>
                  <a:outerShdw blurRad="38100" dist="38100" dir="2700000" algn="tl">
                    <a:srgbClr val="000000">
                      <a:alpha val="43137"/>
                    </a:srgbClr>
                  </a:outerShdw>
                </a:effectLst>
              </a:rPr>
            </a:br>
            <a:r>
              <a:rPr lang="el-GR" sz="2800" b="1" dirty="0">
                <a:solidFill>
                  <a:srgbClr val="FF0000"/>
                </a:solidFill>
                <a:effectLst>
                  <a:outerShdw blurRad="38100" dist="38100" dir="2700000" algn="tl">
                    <a:srgbClr val="000000">
                      <a:alpha val="43137"/>
                    </a:srgbClr>
                  </a:outerShdw>
                </a:effectLst>
              </a:rPr>
              <a:t>Αδικαιολόγητες ≤ 50</a:t>
            </a:r>
            <a:endParaRPr lang="el-GR" sz="1400" b="1" i="1" dirty="0"/>
          </a:p>
        </p:txBody>
      </p:sp>
      <p:sp>
        <p:nvSpPr>
          <p:cNvPr id="4" name="Θέση αριθμού διαφάνειας 3">
            <a:extLst>
              <a:ext uri="{FF2B5EF4-FFF2-40B4-BE49-F238E27FC236}">
                <a16:creationId xmlns:a16="http://schemas.microsoft.com/office/drawing/2014/main" id="{9478B846-5871-3B88-49F9-1727EC92D2E4}"/>
              </a:ext>
            </a:extLst>
          </p:cNvPr>
          <p:cNvSpPr>
            <a:spLocks noGrp="1"/>
          </p:cNvSpPr>
          <p:nvPr>
            <p:ph type="sldNum" sz="quarter" idx="12"/>
          </p:nvPr>
        </p:nvSpPr>
        <p:spPr/>
        <p:txBody>
          <a:bodyPr/>
          <a:lstStyle/>
          <a:p>
            <a:fld id="{A1CA7260-09CE-472D-B654-FBFBC2937557}" type="slidenum">
              <a:rPr lang="el-GR" altLang="el-GR" smtClean="0"/>
              <a:pPr/>
              <a:t>48</a:t>
            </a:fld>
            <a:endParaRPr lang="el-GR" altLang="el-GR" dirty="0"/>
          </a:p>
        </p:txBody>
      </p:sp>
      <p:graphicFrame>
        <p:nvGraphicFramePr>
          <p:cNvPr id="7" name="Θέση περιεχομένου 6">
            <a:extLst>
              <a:ext uri="{FF2B5EF4-FFF2-40B4-BE49-F238E27FC236}">
                <a16:creationId xmlns:a16="http://schemas.microsoft.com/office/drawing/2014/main" id="{D1E4F3C5-5A23-F52D-7772-56B4BD668D96}"/>
              </a:ext>
            </a:extLst>
          </p:cNvPr>
          <p:cNvGraphicFramePr>
            <a:graphicFrameLocks noGrp="1"/>
          </p:cNvGraphicFramePr>
          <p:nvPr>
            <p:ph idx="1"/>
            <p:extLst>
              <p:ext uri="{D42A27DB-BD31-4B8C-83A1-F6EECF244321}">
                <p14:modId xmlns:p14="http://schemas.microsoft.com/office/powerpoint/2010/main" val="1329967255"/>
              </p:ext>
            </p:extLst>
          </p:nvPr>
        </p:nvGraphicFramePr>
        <p:xfrm>
          <a:off x="457200" y="1600200"/>
          <a:ext cx="8229600" cy="1932940"/>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1375445133"/>
                    </a:ext>
                  </a:extLst>
                </a:gridCol>
                <a:gridCol w="4114800">
                  <a:extLst>
                    <a:ext uri="{9D8B030D-6E8A-4147-A177-3AD203B41FA5}">
                      <a16:colId xmlns:a16="http://schemas.microsoft.com/office/drawing/2014/main" val="1279025785"/>
                    </a:ext>
                  </a:extLst>
                </a:gridCol>
              </a:tblGrid>
              <a:tr h="370840">
                <a:tc>
                  <a:txBody>
                    <a:bodyPr/>
                    <a:lstStyle/>
                    <a:p>
                      <a:pPr algn="ctr">
                        <a:lnSpc>
                          <a:spcPct val="115000"/>
                        </a:lnSpc>
                        <a:spcAft>
                          <a:spcPts val="800"/>
                        </a:spcAft>
                      </a:pPr>
                      <a:r>
                        <a:rPr lang="el-GR" sz="1200" b="1" kern="100" dirty="0">
                          <a:effectLst/>
                          <a:latin typeface="Aptos" panose="020B0004020202020204" pitchFamily="34" charset="0"/>
                          <a:ea typeface="Aptos" panose="020B0004020202020204" pitchFamily="34" charset="0"/>
                          <a:cs typeface="Times New Roman" panose="02020603050405020304" pitchFamily="18" charset="0"/>
                        </a:rPr>
                        <a:t>Κατηγορία</a:t>
                      </a:r>
                      <a:endParaRPr lang="el-GR"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el-GR" sz="1200" b="1" kern="100" dirty="0">
                          <a:effectLst/>
                          <a:latin typeface="Aptos" panose="020B0004020202020204" pitchFamily="34" charset="0"/>
                          <a:ea typeface="Aptos" panose="020B0004020202020204" pitchFamily="34" charset="0"/>
                          <a:cs typeface="Times New Roman" panose="02020603050405020304" pitchFamily="18" charset="0"/>
                        </a:rPr>
                        <a:t>Είδη Απουσιών</a:t>
                      </a:r>
                      <a:endParaRPr lang="el-GR"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638672654"/>
                  </a:ext>
                </a:extLst>
              </a:tr>
              <a:tr h="370840">
                <a:tc>
                  <a:txBody>
                    <a:bodyPr/>
                    <a:lstStyle/>
                    <a:p>
                      <a:pPr algn="ctr">
                        <a:lnSpc>
                          <a:spcPct val="115000"/>
                        </a:lnSpc>
                        <a:spcAft>
                          <a:spcPts val="800"/>
                        </a:spcAft>
                      </a:pPr>
                      <a:r>
                        <a:rPr lang="el-GR" sz="1200" b="1" kern="100">
                          <a:effectLst/>
                          <a:latin typeface="Aptos" panose="020B0004020202020204" pitchFamily="34" charset="0"/>
                          <a:ea typeface="Aptos" panose="020B0004020202020204" pitchFamily="34" charset="0"/>
                          <a:cs typeface="Times New Roman" panose="02020603050405020304" pitchFamily="18" charset="0"/>
                        </a:rPr>
                        <a:t>Ιατρική Βεβαίωση {Αρθ. 26 της 102791/ΓΔ4 (ΦΕΚ 5130/τ.Β΄/10-09-2024)}</a:t>
                      </a:r>
                      <a:endParaRPr lang="el-GR"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a:lnSpc>
                          <a:spcPct val="115000"/>
                        </a:lnSpc>
                        <a:spcAft>
                          <a:spcPts val="800"/>
                        </a:spcAft>
                      </a:pPr>
                      <a:r>
                        <a:rPr lang="el-GR" sz="1200" kern="100">
                          <a:effectLst/>
                          <a:latin typeface="Aptos" panose="020B0004020202020204" pitchFamily="34" charset="0"/>
                          <a:ea typeface="Aptos" panose="020B0004020202020204" pitchFamily="34" charset="0"/>
                          <a:cs typeface="Times New Roman" panose="02020603050405020304" pitchFamily="18" charset="0"/>
                        </a:rPr>
                        <a:t> </a:t>
                      </a:r>
                    </a:p>
                  </a:txBody>
                  <a:tcPr marL="68580" marR="68580" marT="0" marB="0" anchor="ctr"/>
                </a:tc>
                <a:extLst>
                  <a:ext uri="{0D108BD9-81ED-4DB2-BD59-A6C34878D82A}">
                    <a16:rowId xmlns:a16="http://schemas.microsoft.com/office/drawing/2014/main" val="2031496950"/>
                  </a:ext>
                </a:extLst>
              </a:tr>
              <a:tr h="370840">
                <a:tc>
                  <a:txBody>
                    <a:bodyPr/>
                    <a:lstStyle/>
                    <a:p>
                      <a:pPr algn="ctr">
                        <a:lnSpc>
                          <a:spcPct val="115000"/>
                        </a:lnSpc>
                        <a:spcAft>
                          <a:spcPts val="800"/>
                        </a:spcAft>
                      </a:pPr>
                      <a:r>
                        <a:rPr lang="el-GR" sz="1200" b="1" kern="100">
                          <a:effectLst/>
                          <a:latin typeface="Aptos" panose="020B0004020202020204" pitchFamily="34" charset="0"/>
                          <a:ea typeface="Aptos" panose="020B0004020202020204" pitchFamily="34" charset="0"/>
                          <a:cs typeface="Times New Roman" panose="02020603050405020304" pitchFamily="18" charset="0"/>
                        </a:rPr>
                        <a:t>Περ. αρθ. 23 της 102791/ΓΔ4 (ΦΕΚ 5130/τ.Β΄/10-09-2024)</a:t>
                      </a:r>
                      <a:endParaRPr lang="el-GR"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a:lnSpc>
                          <a:spcPct val="115000"/>
                        </a:lnSpc>
                        <a:spcAft>
                          <a:spcPts val="800"/>
                        </a:spcAft>
                      </a:pPr>
                      <a:r>
                        <a:rPr lang="el-GR" sz="1200" kern="100">
                          <a:effectLst/>
                          <a:latin typeface="Aptos" panose="020B0004020202020204" pitchFamily="34" charset="0"/>
                          <a:ea typeface="Aptos" panose="020B0004020202020204" pitchFamily="34" charset="0"/>
                          <a:cs typeface="Times New Roman" panose="02020603050405020304" pitchFamily="18" charset="0"/>
                        </a:rPr>
                        <a:t>Απουσίες Κατ’ Ιδίαν</a:t>
                      </a:r>
                    </a:p>
                  </a:txBody>
                  <a:tcPr marL="68580" marR="68580" marT="0" marB="0" anchor="ctr"/>
                </a:tc>
                <a:extLst>
                  <a:ext uri="{0D108BD9-81ED-4DB2-BD59-A6C34878D82A}">
                    <a16:rowId xmlns:a16="http://schemas.microsoft.com/office/drawing/2014/main" val="2630641370"/>
                  </a:ext>
                </a:extLst>
              </a:tr>
              <a:tr h="370840">
                <a:tc>
                  <a:txBody>
                    <a:bodyPr/>
                    <a:lstStyle/>
                    <a:p>
                      <a:pPr algn="ctr">
                        <a:lnSpc>
                          <a:spcPct val="115000"/>
                        </a:lnSpc>
                        <a:spcAft>
                          <a:spcPts val="800"/>
                        </a:spcAft>
                      </a:pPr>
                      <a:r>
                        <a:rPr lang="el-GR" sz="1200" b="1" kern="100">
                          <a:effectLst/>
                          <a:latin typeface="Aptos" panose="020B0004020202020204" pitchFamily="34" charset="0"/>
                          <a:ea typeface="Aptos" panose="020B0004020202020204" pitchFamily="34" charset="0"/>
                          <a:cs typeface="Times New Roman" panose="02020603050405020304" pitchFamily="18" charset="0"/>
                        </a:rPr>
                        <a:t>Περ. αρθ. 25 της 102791/ΓΔ4 (ΦΕΚ 5130/τ.Β΄/10-09-2024)</a:t>
                      </a:r>
                      <a:endParaRPr lang="el-GR"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a:lnSpc>
                          <a:spcPct val="115000"/>
                        </a:lnSpc>
                        <a:spcAft>
                          <a:spcPts val="800"/>
                        </a:spcAft>
                      </a:pPr>
                      <a:r>
                        <a:rPr lang="el-GR" sz="1200" kern="100">
                          <a:effectLst/>
                          <a:latin typeface="Aptos" panose="020B0004020202020204" pitchFamily="34" charset="0"/>
                          <a:ea typeface="Aptos" panose="020B0004020202020204" pitchFamily="34" charset="0"/>
                          <a:cs typeface="Times New Roman" panose="02020603050405020304" pitchFamily="18" charset="0"/>
                        </a:rPr>
                        <a:t>Μαθητές με ΕΕΑ </a:t>
                      </a:r>
                      <a:r>
                        <a:rPr lang="el-GR" sz="1200" b="1" kern="100">
                          <a:solidFill>
                            <a:srgbClr val="FF0000"/>
                          </a:solidFill>
                          <a:effectLst/>
                          <a:latin typeface="Aptos" panose="020B0004020202020204" pitchFamily="34" charset="0"/>
                          <a:ea typeface="Aptos" panose="020B0004020202020204" pitchFamily="34" charset="0"/>
                          <a:cs typeface="Times New Roman" panose="02020603050405020304" pitchFamily="18" charset="0"/>
                        </a:rPr>
                        <a:t>(+30% με αποδεικτικό θεραπείας)</a:t>
                      </a:r>
                      <a:endParaRPr lang="el-GR"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083203038"/>
                  </a:ext>
                </a:extLst>
              </a:tr>
              <a:tr h="370840">
                <a:tc>
                  <a:txBody>
                    <a:bodyPr/>
                    <a:lstStyle/>
                    <a:p>
                      <a:pPr algn="ctr">
                        <a:lnSpc>
                          <a:spcPct val="115000"/>
                        </a:lnSpc>
                        <a:spcAft>
                          <a:spcPts val="800"/>
                        </a:spcAft>
                      </a:pPr>
                      <a:r>
                        <a:rPr lang="el-GR" sz="1200" b="1" kern="100">
                          <a:effectLst/>
                          <a:latin typeface="Aptos" panose="020B0004020202020204" pitchFamily="34" charset="0"/>
                          <a:ea typeface="Aptos" panose="020B0004020202020204" pitchFamily="34" charset="0"/>
                          <a:cs typeface="Times New Roman" panose="02020603050405020304" pitchFamily="18" charset="0"/>
                        </a:rPr>
                        <a:t>Υπεύθυνη Δήλωση Κηδεμόνα {(Αρθ. 26 της 102791/ΓΔ4 (ΦΕΚ 5130/τ.Β΄/10-09-2024}</a:t>
                      </a:r>
                      <a:endParaRPr lang="el-GR"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a:lnSpc>
                          <a:spcPct val="115000"/>
                        </a:lnSpc>
                        <a:spcAft>
                          <a:spcPts val="800"/>
                        </a:spcAft>
                      </a:pPr>
                      <a:r>
                        <a:rPr lang="el-GR" sz="1200" b="1" kern="100" dirty="0">
                          <a:solidFill>
                            <a:srgbClr val="FF0000"/>
                          </a:solidFill>
                          <a:effectLst/>
                          <a:latin typeface="Aptos" panose="020B0004020202020204" pitchFamily="34" charset="0"/>
                          <a:ea typeface="Aptos" panose="020B0004020202020204" pitchFamily="34" charset="0"/>
                          <a:cs typeface="Times New Roman" panose="02020603050405020304" pitchFamily="18" charset="0"/>
                        </a:rPr>
                        <a:t>Μέχρι 5 μέρες και μέχρι 2 συνεχόμενες</a:t>
                      </a:r>
                      <a:endParaRPr lang="el-GR"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412823654"/>
                  </a:ext>
                </a:extLst>
              </a:tr>
            </a:tbl>
          </a:graphicData>
        </a:graphic>
      </p:graphicFrame>
    </p:spTree>
    <p:extLst>
      <p:ext uri="{BB962C8B-B14F-4D97-AF65-F5344CB8AC3E}">
        <p14:creationId xmlns:p14="http://schemas.microsoft.com/office/powerpoint/2010/main" val="88528962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z="2800" b="1" dirty="0"/>
              <a:t>Ηλεκτρονική Ανανέωση Εγγραφής</a:t>
            </a:r>
            <a:br>
              <a:rPr lang="el-GR" sz="2800" b="1" dirty="0"/>
            </a:br>
            <a:r>
              <a:rPr lang="el-GR" sz="2800" b="1" dirty="0"/>
              <a:t>Άρθρο 18</a:t>
            </a:r>
          </a:p>
        </p:txBody>
      </p:sp>
      <p:sp>
        <p:nvSpPr>
          <p:cNvPr id="3" name="Θέση περιεχομένου 2"/>
          <p:cNvSpPr>
            <a:spLocks noGrp="1"/>
          </p:cNvSpPr>
          <p:nvPr>
            <p:ph idx="1"/>
          </p:nvPr>
        </p:nvSpPr>
        <p:spPr>
          <a:xfrm>
            <a:off x="457200" y="1600200"/>
            <a:ext cx="8229600" cy="4525963"/>
          </a:xfrm>
        </p:spPr>
        <p:txBody>
          <a:bodyPr/>
          <a:lstStyle/>
          <a:p>
            <a:r>
              <a:rPr lang="el-GR" sz="2000" dirty="0"/>
              <a:t>Η ανανέωση εγγραφής πραγματοποιείται από τον κηδεμόνα του μαθητή, ή τον ίδιο αν είναι ενήλικος, με χρήση των κωδικών </a:t>
            </a:r>
            <a:r>
              <a:rPr lang="en-GB" sz="2000" dirty="0" err="1"/>
              <a:t>taxisnet</a:t>
            </a:r>
            <a:r>
              <a:rPr lang="en-GB" sz="2000" dirty="0"/>
              <a:t> </a:t>
            </a:r>
            <a:r>
              <a:rPr lang="el-GR" sz="2000" dirty="0"/>
              <a:t>σε ημερομηνίες που ορίζει το Υπουργείο Παιδείας</a:t>
            </a:r>
          </a:p>
          <a:p>
            <a:r>
              <a:rPr lang="el-GR" sz="2000" dirty="0"/>
              <a:t>Μετά την οριστική κατάταξη στο σχολείο </a:t>
            </a:r>
            <a:r>
              <a:rPr lang="el-GR" sz="2000" b="1" dirty="0"/>
              <a:t>προσέρχονται εμπρόθεσμα μέχρι την έναρξη των μαθημάτων </a:t>
            </a:r>
            <a:r>
              <a:rPr lang="el-GR" sz="2000" dirty="0"/>
              <a:t>στη Διεύθυνση του Γενικού Λυκείου και υποβάλλουν Υπεύθυνη Δήλωση του ν. 1599/1986 (Α’ 75) στην οποία δηλώνεται η νομιμότητα της άσκησης της κηδεμονίας, σύμφωνα με το άρθρο 13, εφόσον οι μαθητές είναι ανήλικοι. Στην ίδια Υπεύθυνη Δήλωση δηλώνεται η αποδοχή της ηλεκτρονικής ενημέρωσης για ζητήματα της πορείας φοίτησης του μαθητή, καθώς και η ηλεκτρονική διεύθυνση για την παραλαβή των ηλεκτρονικών μηνυμάτων ή ο αριθμός του τηλεφώνου στο οποίο θα αποστέλλονται τα SMS.</a:t>
            </a:r>
            <a:endParaRPr lang="el-GR" sz="1400" dirty="0"/>
          </a:p>
        </p:txBody>
      </p:sp>
      <p:sp>
        <p:nvSpPr>
          <p:cNvPr id="4" name="Θέση αριθμού διαφάνειας 3"/>
          <p:cNvSpPr>
            <a:spLocks noGrp="1"/>
          </p:cNvSpPr>
          <p:nvPr>
            <p:ph type="sldNum" sz="quarter" idx="12"/>
          </p:nvPr>
        </p:nvSpPr>
        <p:spPr/>
        <p:txBody>
          <a:bodyPr/>
          <a:lstStyle/>
          <a:p>
            <a:fld id="{A1CA7260-09CE-472D-B654-FBFBC2937557}" type="slidenum">
              <a:rPr lang="el-GR" altLang="el-GR" smtClean="0"/>
              <a:pPr/>
              <a:t>49</a:t>
            </a:fld>
            <a:endParaRPr lang="el-GR" altLang="el-GR" dirty="0"/>
          </a:p>
        </p:txBody>
      </p:sp>
    </p:spTree>
    <p:extLst>
      <p:ext uri="{BB962C8B-B14F-4D97-AF65-F5344CB8AC3E}">
        <p14:creationId xmlns:p14="http://schemas.microsoft.com/office/powerpoint/2010/main" val="28573909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1 - Τίτλος"/>
          <p:cNvSpPr>
            <a:spLocks noGrp="1"/>
          </p:cNvSpPr>
          <p:nvPr>
            <p:ph type="title"/>
          </p:nvPr>
        </p:nvSpPr>
        <p:spPr/>
        <p:txBody>
          <a:bodyPr/>
          <a:lstStyle/>
          <a:p>
            <a:pPr eaLnBrk="1" hangingPunct="1"/>
            <a:r>
              <a:rPr lang="el-GR" altLang="el-GR" sz="4000"/>
              <a:t>Μαθήματα Β΄ Λυκείου</a:t>
            </a:r>
          </a:p>
        </p:txBody>
      </p:sp>
      <p:graphicFrame>
        <p:nvGraphicFramePr>
          <p:cNvPr id="4" name="3 - Θέση περιεχομένου"/>
          <p:cNvGraphicFramePr>
            <a:graphicFrameLocks noGrp="1"/>
          </p:cNvGraphicFramePr>
          <p:nvPr>
            <p:ph idx="1"/>
            <p:extLst>
              <p:ext uri="{D42A27DB-BD31-4B8C-83A1-F6EECF244321}">
                <p14:modId xmlns:p14="http://schemas.microsoft.com/office/powerpoint/2010/main" val="2779911764"/>
              </p:ext>
            </p:extLst>
          </p:nvPr>
        </p:nvGraphicFramePr>
        <p:xfrm>
          <a:off x="457200" y="1600200"/>
          <a:ext cx="8229600" cy="3606800"/>
        </p:xfrm>
        <a:graphic>
          <a:graphicData uri="http://schemas.openxmlformats.org/drawingml/2006/table">
            <a:tbl>
              <a:tblPr firstRow="1" bandRow="1">
                <a:tableStyleId>{5C22544A-7EE6-4342-B048-85BDC9FD1C3A}</a:tableStyleId>
              </a:tblPr>
              <a:tblGrid>
                <a:gridCol w="6400816">
                  <a:extLst>
                    <a:ext uri="{9D8B030D-6E8A-4147-A177-3AD203B41FA5}">
                      <a16:colId xmlns:a16="http://schemas.microsoft.com/office/drawing/2014/main" val="20000"/>
                    </a:ext>
                  </a:extLst>
                </a:gridCol>
                <a:gridCol w="1828784">
                  <a:extLst>
                    <a:ext uri="{9D8B030D-6E8A-4147-A177-3AD203B41FA5}">
                      <a16:colId xmlns:a16="http://schemas.microsoft.com/office/drawing/2014/main" val="20001"/>
                    </a:ext>
                  </a:extLst>
                </a:gridCol>
              </a:tblGrid>
              <a:tr h="370840">
                <a:tc gridSpan="2">
                  <a:txBody>
                    <a:bodyPr/>
                    <a:lstStyle/>
                    <a:p>
                      <a:pPr algn="ctr"/>
                      <a:r>
                        <a:rPr lang="el-GR" dirty="0"/>
                        <a:t>Μαθήματα Γενικής Παιδείας-Κοινού Προγράμματος</a:t>
                      </a:r>
                    </a:p>
                  </a:txBody>
                  <a:tcPr/>
                </a:tc>
                <a:tc hMerge="1">
                  <a:txBody>
                    <a:bodyPr/>
                    <a:lstStyle/>
                    <a:p>
                      <a:endParaRPr lang="el-GR"/>
                    </a:p>
                  </a:txBody>
                  <a:tcPr/>
                </a:tc>
                <a:extLst>
                  <a:ext uri="{0D108BD9-81ED-4DB2-BD59-A6C34878D82A}">
                    <a16:rowId xmlns:a16="http://schemas.microsoft.com/office/drawing/2014/main" val="10000"/>
                  </a:ext>
                </a:extLst>
              </a:tr>
              <a:tr h="370840">
                <a:tc>
                  <a:txBody>
                    <a:bodyPr/>
                    <a:lstStyle/>
                    <a:p>
                      <a:r>
                        <a:rPr lang="el-GR" dirty="0"/>
                        <a:t>Θρησκευτικά</a:t>
                      </a:r>
                    </a:p>
                  </a:txBody>
                  <a:tcPr/>
                </a:tc>
                <a:tc>
                  <a:txBody>
                    <a:bodyPr/>
                    <a:lstStyle/>
                    <a:p>
                      <a:r>
                        <a:rPr lang="el-GR" dirty="0"/>
                        <a:t>2 ώρες</a:t>
                      </a:r>
                    </a:p>
                  </a:txBody>
                  <a:tcPr/>
                </a:tc>
                <a:extLst>
                  <a:ext uri="{0D108BD9-81ED-4DB2-BD59-A6C34878D82A}">
                    <a16:rowId xmlns:a16="http://schemas.microsoft.com/office/drawing/2014/main" val="10001"/>
                  </a:ext>
                </a:extLst>
              </a:tr>
              <a:tr h="370840">
                <a:tc>
                  <a:txBody>
                    <a:bodyPr/>
                    <a:lstStyle/>
                    <a:p>
                      <a:r>
                        <a:rPr lang="el-GR" sz="1800" kern="1200" dirty="0">
                          <a:solidFill>
                            <a:srgbClr val="FF0000"/>
                          </a:solidFill>
                          <a:latin typeface="+mn-lt"/>
                          <a:ea typeface="+mn-ea"/>
                          <a:cs typeface="+mn-cs"/>
                        </a:rPr>
                        <a:t>Ιστορία</a:t>
                      </a:r>
                    </a:p>
                  </a:txBody>
                  <a:tcPr/>
                </a:tc>
                <a:tc>
                  <a:txBody>
                    <a:bodyPr/>
                    <a:lstStyle/>
                    <a:p>
                      <a:r>
                        <a:rPr lang="el-GR" dirty="0"/>
                        <a:t>2 ώρες</a:t>
                      </a:r>
                    </a:p>
                  </a:txBody>
                  <a:tcPr/>
                </a:tc>
                <a:extLst>
                  <a:ext uri="{0D108BD9-81ED-4DB2-BD59-A6C34878D82A}">
                    <a16:rowId xmlns:a16="http://schemas.microsoft.com/office/drawing/2014/main" val="10002"/>
                  </a:ext>
                </a:extLst>
              </a:tr>
              <a:tr h="370840">
                <a:tc>
                  <a:txBody>
                    <a:bodyPr/>
                    <a:lstStyle/>
                    <a:p>
                      <a:r>
                        <a:rPr lang="el-GR" dirty="0">
                          <a:solidFill>
                            <a:srgbClr val="FF0000"/>
                          </a:solidFill>
                        </a:rPr>
                        <a:t>Αγγλικά</a:t>
                      </a:r>
                    </a:p>
                  </a:txBody>
                  <a:tcPr/>
                </a:tc>
                <a:tc>
                  <a:txBody>
                    <a:bodyPr/>
                    <a:lstStyle/>
                    <a:p>
                      <a:r>
                        <a:rPr lang="el-GR" dirty="0"/>
                        <a:t>2 ώρες</a:t>
                      </a:r>
                    </a:p>
                  </a:txBody>
                  <a:tcPr/>
                </a:tc>
                <a:extLst>
                  <a:ext uri="{0D108BD9-81ED-4DB2-BD59-A6C34878D82A}">
                    <a16:rowId xmlns:a16="http://schemas.microsoft.com/office/drawing/2014/main" val="10003"/>
                  </a:ext>
                </a:extLst>
              </a:tr>
              <a:tr h="370840">
                <a:tc>
                  <a:txBody>
                    <a:bodyPr/>
                    <a:lstStyle/>
                    <a:p>
                      <a:r>
                        <a:rPr lang="el-GR" dirty="0"/>
                        <a:t>Γαλλικά ή Γερμανικά</a:t>
                      </a:r>
                    </a:p>
                  </a:txBody>
                  <a:tcPr/>
                </a:tc>
                <a:tc>
                  <a:txBody>
                    <a:bodyPr/>
                    <a:lstStyle/>
                    <a:p>
                      <a:r>
                        <a:rPr lang="el-GR" dirty="0"/>
                        <a:t>1 ώρα</a:t>
                      </a:r>
                    </a:p>
                  </a:txBody>
                  <a:tcPr/>
                </a:tc>
                <a:extLst>
                  <a:ext uri="{0D108BD9-81ED-4DB2-BD59-A6C34878D82A}">
                    <a16:rowId xmlns:a16="http://schemas.microsoft.com/office/drawing/2014/main" val="434517418"/>
                  </a:ext>
                </a:extLst>
              </a:tr>
              <a:tr h="370840">
                <a:tc>
                  <a:txBody>
                    <a:bodyPr/>
                    <a:lstStyle/>
                    <a:p>
                      <a:r>
                        <a:rPr lang="el-GR" dirty="0"/>
                        <a:t>Φυσική Αγωγή</a:t>
                      </a:r>
                    </a:p>
                  </a:txBody>
                  <a:tcPr/>
                </a:tc>
                <a:tc>
                  <a:txBody>
                    <a:bodyPr/>
                    <a:lstStyle/>
                    <a:p>
                      <a:r>
                        <a:rPr lang="el-GR" dirty="0"/>
                        <a:t>2 ώρες</a:t>
                      </a:r>
                    </a:p>
                  </a:txBody>
                  <a:tcPr/>
                </a:tc>
                <a:extLst>
                  <a:ext uri="{0D108BD9-81ED-4DB2-BD59-A6C34878D82A}">
                    <a16:rowId xmlns:a16="http://schemas.microsoft.com/office/drawing/2014/main" val="10004"/>
                  </a:ext>
                </a:extLst>
              </a:tr>
              <a:tr h="370840">
                <a:tc>
                  <a:txBody>
                    <a:bodyPr/>
                    <a:lstStyle/>
                    <a:p>
                      <a:r>
                        <a:rPr lang="el-GR" dirty="0"/>
                        <a:t>Φιλοσοφία</a:t>
                      </a:r>
                    </a:p>
                  </a:txBody>
                  <a:tcPr/>
                </a:tc>
                <a:tc>
                  <a:txBody>
                    <a:bodyPr/>
                    <a:lstStyle/>
                    <a:p>
                      <a:r>
                        <a:rPr lang="el-GR" dirty="0"/>
                        <a:t>2 ώρες</a:t>
                      </a:r>
                    </a:p>
                  </a:txBody>
                  <a:tcPr/>
                </a:tc>
                <a:extLst>
                  <a:ext uri="{0D108BD9-81ED-4DB2-BD59-A6C34878D82A}">
                    <a16:rowId xmlns:a16="http://schemas.microsoft.com/office/drawing/2014/main" val="10007"/>
                  </a:ext>
                </a:extLst>
              </a:tr>
              <a:tr h="370840">
                <a:tc>
                  <a:txBody>
                    <a:bodyPr/>
                    <a:lstStyle/>
                    <a:p>
                      <a:r>
                        <a:rPr lang="el-GR" sz="1800" b="0" i="0" u="none" strike="noStrike" kern="1200" baseline="0" dirty="0">
                          <a:solidFill>
                            <a:schemeClr val="dk1"/>
                          </a:solidFill>
                          <a:latin typeface="+mn-lt"/>
                          <a:ea typeface="+mn-ea"/>
                          <a:cs typeface="+mn-cs"/>
                        </a:rPr>
                        <a:t>Εισαγωγή στις Αρχές της Επιστήμης των Η/Υ</a:t>
                      </a:r>
                      <a:endParaRPr lang="el-GR" dirty="0"/>
                    </a:p>
                  </a:txBody>
                  <a:tcPr/>
                </a:tc>
                <a:tc>
                  <a:txBody>
                    <a:bodyPr/>
                    <a:lstStyle/>
                    <a:p>
                      <a:r>
                        <a:rPr lang="el-GR" dirty="0"/>
                        <a:t>2 ώρες</a:t>
                      </a:r>
                    </a:p>
                  </a:txBody>
                  <a:tcPr/>
                </a:tc>
                <a:extLst>
                  <a:ext uri="{0D108BD9-81ED-4DB2-BD59-A6C34878D82A}">
                    <a16:rowId xmlns:a16="http://schemas.microsoft.com/office/drawing/2014/main" val="10008"/>
                  </a:ext>
                </a:extLst>
              </a:tr>
              <a:tr h="640080">
                <a:tc>
                  <a:txBody>
                    <a:bodyPr/>
                    <a:lstStyle/>
                    <a:p>
                      <a:pPr algn="l"/>
                      <a:r>
                        <a:rPr lang="el-GR" b="1" dirty="0"/>
                        <a:t>Σύνολο Κοινού Προγράμματος</a:t>
                      </a:r>
                    </a:p>
                  </a:txBody>
                  <a:tcPr/>
                </a:tc>
                <a:tc>
                  <a:txBody>
                    <a:bodyPr/>
                    <a:lstStyle/>
                    <a:p>
                      <a:r>
                        <a:rPr lang="el-GR" b="1" dirty="0"/>
                        <a:t>3</a:t>
                      </a:r>
                      <a:r>
                        <a:rPr lang="en-US" b="1" dirty="0"/>
                        <a:t>0 </a:t>
                      </a:r>
                      <a:r>
                        <a:rPr lang="el-GR" b="1" dirty="0"/>
                        <a:t>ώρες/εβδομάδα</a:t>
                      </a:r>
                    </a:p>
                  </a:txBody>
                  <a:tcPr/>
                </a:tc>
                <a:extLst>
                  <a:ext uri="{0D108BD9-81ED-4DB2-BD59-A6C34878D82A}">
                    <a16:rowId xmlns:a16="http://schemas.microsoft.com/office/drawing/2014/main" val="10009"/>
                  </a:ext>
                </a:extLst>
              </a:tr>
            </a:tbl>
          </a:graphicData>
        </a:graphic>
      </p:graphicFrame>
      <p:sp>
        <p:nvSpPr>
          <p:cNvPr id="6" name="Slide Number Placeholder 5"/>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B3B21CA-D396-44A9-BB38-FFC5169DEC33}" type="slidenum">
              <a:rPr lang="el-GR" altLang="el-GR">
                <a:solidFill>
                  <a:srgbClr val="898989"/>
                </a:solidFill>
                <a:latin typeface="Calibri" panose="020F0502020204030204" pitchFamily="34" charset="0"/>
              </a:rPr>
              <a:pPr eaLnBrk="1" hangingPunct="1"/>
              <a:t>5</a:t>
            </a:fld>
            <a:endParaRPr lang="el-GR" altLang="el-GR">
              <a:solidFill>
                <a:srgbClr val="898989"/>
              </a:solidFill>
              <a:latin typeface="Calibri" panose="020F0502020204030204" pitchFamily="34" charset="0"/>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8D702C4-815C-DBE9-68BD-27697B51B0C4}"/>
              </a:ext>
            </a:extLst>
          </p:cNvPr>
          <p:cNvSpPr>
            <a:spLocks noGrp="1"/>
          </p:cNvSpPr>
          <p:nvPr>
            <p:ph type="title"/>
          </p:nvPr>
        </p:nvSpPr>
        <p:spPr/>
        <p:txBody>
          <a:bodyPr/>
          <a:lstStyle/>
          <a:p>
            <a:r>
              <a:rPr lang="el-GR" sz="2800" b="1" dirty="0"/>
              <a:t>Παιδαγωγικά μέτρα και ενέργειες παιδαγωγικού</a:t>
            </a:r>
            <a:br>
              <a:rPr lang="el-GR" sz="2800" b="1" dirty="0"/>
            </a:br>
            <a:r>
              <a:rPr lang="el-GR" sz="2800" b="1" dirty="0"/>
              <a:t>χαρακτήρα (Άρθρο 28)</a:t>
            </a:r>
          </a:p>
        </p:txBody>
      </p:sp>
      <p:sp>
        <p:nvSpPr>
          <p:cNvPr id="3" name="Θέση περιεχομένου 2">
            <a:extLst>
              <a:ext uri="{FF2B5EF4-FFF2-40B4-BE49-F238E27FC236}">
                <a16:creationId xmlns:a16="http://schemas.microsoft.com/office/drawing/2014/main" id="{89CD762C-21A7-1AAF-6601-2D75A0DA0A83}"/>
              </a:ext>
            </a:extLst>
          </p:cNvPr>
          <p:cNvSpPr>
            <a:spLocks noGrp="1"/>
          </p:cNvSpPr>
          <p:nvPr>
            <p:ph idx="1"/>
          </p:nvPr>
        </p:nvSpPr>
        <p:spPr/>
        <p:txBody>
          <a:bodyPr/>
          <a:lstStyle/>
          <a:p>
            <a:r>
              <a:rPr lang="el-GR" sz="1600" dirty="0"/>
              <a:t>Τα παιδαγωγικά μέτρα που δύνανται να εφαρμοστούν με γνώμονα το συμφέρον των μαθητών που παρουσιάζουν αποκλίνουσα συμπεριφορά εντός και εκτός σχολικής μονάδας, κατά τον λόγο αρμοδιότητας του καθενός εκπαιδευτικού οργάνου, είναι τα ακόλουθα: </a:t>
            </a:r>
          </a:p>
          <a:p>
            <a:pPr lvl="1"/>
            <a:r>
              <a:rPr lang="el-GR" sz="1600" b="1" dirty="0">
                <a:solidFill>
                  <a:srgbClr val="FF0000"/>
                </a:solidFill>
                <a:effectLst>
                  <a:outerShdw blurRad="38100" dist="38100" dir="2700000" algn="tl">
                    <a:srgbClr val="000000">
                      <a:alpha val="43137"/>
                    </a:srgbClr>
                  </a:outerShdw>
                </a:effectLst>
              </a:rPr>
              <a:t>προφορική παρατήρηση, </a:t>
            </a:r>
          </a:p>
          <a:p>
            <a:pPr lvl="1"/>
            <a:r>
              <a:rPr lang="el-GR" sz="1600" b="1" dirty="0">
                <a:solidFill>
                  <a:srgbClr val="FF0000"/>
                </a:solidFill>
                <a:effectLst>
                  <a:outerShdw blurRad="38100" dist="38100" dir="2700000" algn="tl">
                    <a:srgbClr val="000000">
                      <a:alpha val="43137"/>
                    </a:srgbClr>
                  </a:outerShdw>
                </a:effectLst>
              </a:rPr>
              <a:t>επίπληξη,  </a:t>
            </a:r>
          </a:p>
          <a:p>
            <a:pPr lvl="1"/>
            <a:r>
              <a:rPr lang="el-GR" sz="1600" b="1" dirty="0">
                <a:solidFill>
                  <a:srgbClr val="FF0000"/>
                </a:solidFill>
                <a:effectLst>
                  <a:outerShdw blurRad="38100" dist="38100" dir="2700000" algn="tl">
                    <a:srgbClr val="000000">
                      <a:alpha val="43137"/>
                    </a:srgbClr>
                  </a:outerShdw>
                </a:effectLst>
              </a:rPr>
              <a:t>Ωριαία απομάκρυνση </a:t>
            </a:r>
          </a:p>
          <a:p>
            <a:pPr lvl="1"/>
            <a:r>
              <a:rPr lang="el-GR" sz="1600" b="1" dirty="0">
                <a:solidFill>
                  <a:srgbClr val="FF0000"/>
                </a:solidFill>
                <a:effectLst>
                  <a:outerShdw blurRad="38100" dist="38100" dir="2700000" algn="tl">
                    <a:srgbClr val="000000">
                      <a:alpha val="43137"/>
                    </a:srgbClr>
                  </a:outerShdw>
                </a:effectLst>
              </a:rPr>
              <a:t>δ) αποβολή από τα μαθήματα μέχρι τρεις (3) ημέρες, </a:t>
            </a:r>
          </a:p>
          <a:p>
            <a:pPr lvl="1"/>
            <a:r>
              <a:rPr lang="el-GR" sz="1600" b="1" dirty="0">
                <a:solidFill>
                  <a:srgbClr val="FF0000"/>
                </a:solidFill>
                <a:effectLst>
                  <a:outerShdw blurRad="38100" dist="38100" dir="2700000" algn="tl">
                    <a:srgbClr val="000000">
                      <a:alpha val="43137"/>
                    </a:srgbClr>
                  </a:outerShdw>
                </a:effectLst>
              </a:rPr>
              <a:t>ε) αποβολή από τα μαθήματα μέχρι πέντε (5) ημέρες, </a:t>
            </a:r>
          </a:p>
          <a:p>
            <a:pPr lvl="1"/>
            <a:r>
              <a:rPr lang="el-GR" sz="1600" b="1" dirty="0" err="1">
                <a:solidFill>
                  <a:srgbClr val="FF0000"/>
                </a:solidFill>
                <a:effectLst>
                  <a:outerShdw blurRad="38100" dist="38100" dir="2700000" algn="tl">
                    <a:srgbClr val="000000">
                      <a:alpha val="43137"/>
                    </a:srgbClr>
                  </a:outerShdw>
                </a:effectLst>
              </a:rPr>
              <a:t>στ</a:t>
            </a:r>
            <a:r>
              <a:rPr lang="el-GR" sz="1600" b="1" dirty="0">
                <a:solidFill>
                  <a:srgbClr val="FF0000"/>
                </a:solidFill>
                <a:effectLst>
                  <a:outerShdw blurRad="38100" dist="38100" dir="2700000" algn="tl">
                    <a:srgbClr val="000000">
                      <a:alpha val="43137"/>
                    </a:srgbClr>
                  </a:outerShdw>
                </a:effectLst>
              </a:rPr>
              <a:t>) αποκλεισμός από πάσης φύσεως δράσεις, εκδηλώσεις, αθλητικές δραστηριότητες, εκπαιδευτικές εκδρομές που διοργανώνει το σχολείο, </a:t>
            </a:r>
            <a:r>
              <a:rPr lang="el-GR" sz="1600" b="1" dirty="0" err="1">
                <a:solidFill>
                  <a:srgbClr val="FF0000"/>
                </a:solidFill>
                <a:effectLst>
                  <a:outerShdw blurRad="38100" dist="38100" dir="2700000" algn="tl">
                    <a:srgbClr val="000000">
                      <a:alpha val="43137"/>
                    </a:srgbClr>
                  </a:outerShdw>
                </a:effectLst>
              </a:rPr>
              <a:t>σωρευτικώς</a:t>
            </a:r>
            <a:r>
              <a:rPr lang="el-GR" sz="1600" b="1" dirty="0">
                <a:solidFill>
                  <a:srgbClr val="FF0000"/>
                </a:solidFill>
                <a:effectLst>
                  <a:outerShdw blurRad="38100" dist="38100" dir="2700000" algn="tl">
                    <a:srgbClr val="000000">
                      <a:alpha val="43137"/>
                    </a:srgbClr>
                  </a:outerShdw>
                </a:effectLst>
              </a:rPr>
              <a:t> ή </a:t>
            </a:r>
            <a:r>
              <a:rPr lang="el-GR" sz="1600" b="1" dirty="0" err="1">
                <a:solidFill>
                  <a:srgbClr val="FF0000"/>
                </a:solidFill>
                <a:effectLst>
                  <a:outerShdw blurRad="38100" dist="38100" dir="2700000" algn="tl">
                    <a:srgbClr val="000000">
                      <a:alpha val="43137"/>
                    </a:srgbClr>
                  </a:outerShdw>
                </a:effectLst>
              </a:rPr>
              <a:t>διαζευκτικώς</a:t>
            </a:r>
            <a:r>
              <a:rPr lang="el-GR" sz="1600" b="1" dirty="0">
                <a:solidFill>
                  <a:srgbClr val="FF0000"/>
                </a:solidFill>
                <a:effectLst>
                  <a:outerShdw blurRad="38100" dist="38100" dir="2700000" algn="tl">
                    <a:srgbClr val="000000">
                      <a:alpha val="43137"/>
                    </a:srgbClr>
                  </a:outerShdw>
                </a:effectLst>
              </a:rPr>
              <a:t>, εντός του τρέχοντος διδακτικού έτους,</a:t>
            </a:r>
          </a:p>
          <a:p>
            <a:pPr lvl="1"/>
            <a:r>
              <a:rPr lang="el-GR" sz="1600" b="1" dirty="0">
                <a:solidFill>
                  <a:srgbClr val="FF0000"/>
                </a:solidFill>
                <a:effectLst>
                  <a:outerShdw blurRad="38100" dist="38100" dir="2700000" algn="tl">
                    <a:srgbClr val="000000">
                      <a:alpha val="43137"/>
                    </a:srgbClr>
                  </a:outerShdw>
                </a:effectLst>
              </a:rPr>
              <a:t>ζ) αλλαγή τμήματος και </a:t>
            </a:r>
          </a:p>
          <a:p>
            <a:pPr lvl="1"/>
            <a:r>
              <a:rPr lang="el-GR" sz="1600" b="1" dirty="0">
                <a:solidFill>
                  <a:srgbClr val="FF0000"/>
                </a:solidFill>
                <a:effectLst>
                  <a:outerShdw blurRad="38100" dist="38100" dir="2700000" algn="tl">
                    <a:srgbClr val="000000">
                      <a:alpha val="43137"/>
                    </a:srgbClr>
                  </a:outerShdw>
                </a:effectLst>
              </a:rPr>
              <a:t>η) αλλαγή σχολικού περιβάλλοντος</a:t>
            </a:r>
            <a:r>
              <a:rPr lang="el-GR" sz="1600" dirty="0"/>
              <a:t>. </a:t>
            </a:r>
          </a:p>
          <a:p>
            <a:r>
              <a:rPr lang="el-GR" sz="1600" dirty="0"/>
              <a:t>Τα παραπάνω μπορούν να ισχύουν παράλληλα με τις δράσεις παιδαγωγικής μορφής, τις οποίες προτείνει ο Σύλλογος Διδασκόντων/ουσών, σε συνεργασία με ψυχολόγους και κοινωνικούς λειτουργούς. </a:t>
            </a:r>
          </a:p>
          <a:p>
            <a:r>
              <a:rPr lang="el-GR" sz="1600" dirty="0"/>
              <a:t>Σε κάθε περίπτωση, τα προβλεπόμενα παιδαγωγικά μέτρα δεν εφαρμόζονται κατά την αναφερόμενη ως άνω σειρά, ενώ η λήψη τους θα πρέπει να κρίνεται, κάθε φορά (ad hoc), κατάλληλη και αναγκαία για την επίτευξη του επιδιωκόμενου παιδαγωγικού σκοπού.</a:t>
            </a:r>
          </a:p>
        </p:txBody>
      </p:sp>
      <p:sp>
        <p:nvSpPr>
          <p:cNvPr id="4" name="Θέση αριθμού διαφάνειας 3">
            <a:extLst>
              <a:ext uri="{FF2B5EF4-FFF2-40B4-BE49-F238E27FC236}">
                <a16:creationId xmlns:a16="http://schemas.microsoft.com/office/drawing/2014/main" id="{4863DF12-E3C1-639B-875D-01234D97FDD2}"/>
              </a:ext>
            </a:extLst>
          </p:cNvPr>
          <p:cNvSpPr>
            <a:spLocks noGrp="1"/>
          </p:cNvSpPr>
          <p:nvPr>
            <p:ph type="sldNum" sz="quarter" idx="12"/>
          </p:nvPr>
        </p:nvSpPr>
        <p:spPr/>
        <p:txBody>
          <a:bodyPr/>
          <a:lstStyle/>
          <a:p>
            <a:fld id="{A1CA7260-09CE-472D-B654-FBFBC2937557}" type="slidenum">
              <a:rPr lang="el-GR" altLang="el-GR" smtClean="0"/>
              <a:pPr/>
              <a:t>50</a:t>
            </a:fld>
            <a:endParaRPr lang="el-GR" altLang="el-GR" dirty="0"/>
          </a:p>
        </p:txBody>
      </p:sp>
    </p:spTree>
    <p:extLst>
      <p:ext uri="{BB962C8B-B14F-4D97-AF65-F5344CB8AC3E}">
        <p14:creationId xmlns:p14="http://schemas.microsoft.com/office/powerpoint/2010/main" val="58549435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A53416-2D4C-B2F8-C165-598CD9D374F4}"/>
            </a:ext>
          </a:extLst>
        </p:cNvPr>
        <p:cNvGrpSpPr/>
        <p:nvPr/>
      </p:nvGrpSpPr>
      <p:grpSpPr>
        <a:xfrm>
          <a:off x="0" y="0"/>
          <a:ext cx="0" cy="0"/>
          <a:chOff x="0" y="0"/>
          <a:chExt cx="0" cy="0"/>
        </a:xfrm>
      </p:grpSpPr>
      <p:sp>
        <p:nvSpPr>
          <p:cNvPr id="2" name="Τίτλος 1">
            <a:extLst>
              <a:ext uri="{FF2B5EF4-FFF2-40B4-BE49-F238E27FC236}">
                <a16:creationId xmlns:a16="http://schemas.microsoft.com/office/drawing/2014/main" id="{6EBCD712-176E-18CF-E7A6-603597E5142C}"/>
              </a:ext>
            </a:extLst>
          </p:cNvPr>
          <p:cNvSpPr>
            <a:spLocks noGrp="1"/>
          </p:cNvSpPr>
          <p:nvPr>
            <p:ph type="title"/>
          </p:nvPr>
        </p:nvSpPr>
        <p:spPr/>
        <p:txBody>
          <a:bodyPr/>
          <a:lstStyle/>
          <a:p>
            <a:r>
              <a:rPr lang="el-GR" sz="2800" b="1" dirty="0"/>
              <a:t>Παιδαγωγικά μέτρα και ενέργειες παιδαγωγικού</a:t>
            </a:r>
            <a:br>
              <a:rPr lang="el-GR" sz="2800" b="1" dirty="0"/>
            </a:br>
            <a:r>
              <a:rPr lang="el-GR" sz="2800" b="1" dirty="0"/>
              <a:t>χαρακτήρα (Άρθρο 28</a:t>
            </a:r>
            <a:r>
              <a:rPr lang="en-US" sz="2800" b="1" dirty="0"/>
              <a:t>, §4</a:t>
            </a:r>
            <a:r>
              <a:rPr lang="el-GR" sz="2800" b="1" dirty="0"/>
              <a:t>)</a:t>
            </a:r>
          </a:p>
        </p:txBody>
      </p:sp>
      <p:sp>
        <p:nvSpPr>
          <p:cNvPr id="3" name="Θέση περιεχομένου 2">
            <a:extLst>
              <a:ext uri="{FF2B5EF4-FFF2-40B4-BE49-F238E27FC236}">
                <a16:creationId xmlns:a16="http://schemas.microsoft.com/office/drawing/2014/main" id="{9BC42F9C-8687-1F24-42DC-6E50ED782048}"/>
              </a:ext>
            </a:extLst>
          </p:cNvPr>
          <p:cNvSpPr>
            <a:spLocks noGrp="1"/>
          </p:cNvSpPr>
          <p:nvPr>
            <p:ph idx="1"/>
          </p:nvPr>
        </p:nvSpPr>
        <p:spPr/>
        <p:txBody>
          <a:bodyPr/>
          <a:lstStyle/>
          <a:p>
            <a:pPr algn="l"/>
            <a:r>
              <a:rPr lang="el-GR" sz="1200" b="1" i="0" u="none" strike="noStrike" baseline="0" dirty="0">
                <a:solidFill>
                  <a:srgbClr val="FF0000"/>
                </a:solidFill>
                <a:effectLst>
                  <a:outerShdw blurRad="38100" dist="38100" dir="2700000" algn="tl">
                    <a:srgbClr val="000000">
                      <a:alpha val="43137"/>
                    </a:srgbClr>
                  </a:outerShdw>
                </a:effectLst>
                <a:latin typeface="MyriadPro-Regular"/>
              </a:rPr>
              <a:t>Απαγορεύεται</a:t>
            </a:r>
            <a:r>
              <a:rPr lang="en-US" sz="1200" b="0" i="0" u="none" strike="noStrike" baseline="0" dirty="0">
                <a:latin typeface="MyriadPro-Regular"/>
              </a:rPr>
              <a:t> </a:t>
            </a:r>
            <a:r>
              <a:rPr lang="el-GR" sz="1200" b="0" i="0" u="none" strike="noStrike" baseline="0" dirty="0">
                <a:latin typeface="MyriadPro-Regular"/>
              </a:rPr>
              <a:t>εντός των σχολικών χώρων - κτιρίων και υπαίθριων χώρων η εμφανής κατοχή ή και</a:t>
            </a:r>
            <a:r>
              <a:rPr lang="en-US" sz="1200" b="0" i="0" u="none" strike="noStrike" baseline="0" dirty="0">
                <a:latin typeface="MyriadPro-Regular"/>
              </a:rPr>
              <a:t> </a:t>
            </a:r>
            <a:r>
              <a:rPr lang="el-GR" sz="1200" b="0" i="0" u="none" strike="noStrike" baseline="0" dirty="0">
                <a:latin typeface="MyriadPro-Regular"/>
              </a:rPr>
              <a:t>η χρήση κινητού τηλεφώνου ή άλλης ηλεκτρονικής</a:t>
            </a:r>
            <a:r>
              <a:rPr lang="en-US" sz="1200" b="0" i="0" u="none" strike="noStrike" baseline="0" dirty="0">
                <a:latin typeface="MyriadPro-Regular"/>
              </a:rPr>
              <a:t> </a:t>
            </a:r>
            <a:r>
              <a:rPr lang="el-GR" sz="1200" b="0" i="0" u="none" strike="noStrike" baseline="0" dirty="0">
                <a:latin typeface="MyriadPro-Regular"/>
              </a:rPr>
              <a:t>συσκευής ή παιχνιδιών που διαθέτουν σύστημα επεξεργασίας εικόνας και ήχου, για συνομιλία, βιντεοσκόπηση ή οποιαδήποτε άλλη χρήση από τους μαθητέ</a:t>
            </a:r>
            <a:r>
              <a:rPr lang="el-GR" sz="1200" dirty="0">
                <a:latin typeface="MyriadPro-Regular"/>
              </a:rPr>
              <a:t>ς</a:t>
            </a:r>
            <a:r>
              <a:rPr lang="el-GR" sz="1200" b="0" i="0" u="none" strike="noStrike" baseline="0" dirty="0">
                <a:latin typeface="MyriadPro-Regular"/>
              </a:rPr>
              <a:t>. </a:t>
            </a:r>
          </a:p>
          <a:p>
            <a:pPr algn="l"/>
            <a:r>
              <a:rPr lang="el-GR" sz="1200" dirty="0"/>
              <a:t>Ειδικότερα αν διαπιστωθεί ότι μαθητής κατέχει εμφανώς ή και χρησιμοποιεί το κινητό τηλέφωνό του εντός σχολικών χώρων (κτιρίων και υπαίθριων χώρων) εφαρμόζονται τα παρακάτω:</a:t>
            </a:r>
          </a:p>
          <a:p>
            <a:pPr lvl="1"/>
            <a:r>
              <a:rPr lang="el-GR" sz="1200" dirty="0"/>
              <a:t>Ο εκπαιδευτικός ενημερώνει σχετικά τον Διευθυντή της σχολικής μονάδας ο οποίος εφαρμόζει το παιδαγωγικό μέτρο της αποβολής από τα μαθήματα μία (1) ημέρα, ενημερώνοντας για αυτό τους γονείς/κηδεμόνες/ασκούντα-ούσα την επιμέλεια του/της μαθητή για τη συμπεριφορά του/της, ζητώντας τους είτε </a:t>
            </a:r>
            <a:r>
              <a:rPr lang="el-GR" sz="1200" b="0" i="0" u="none" strike="noStrike" baseline="0" dirty="0">
                <a:latin typeface="MyriadPro-Regular"/>
              </a:rPr>
              <a:t>Επιπροσθέτως, αν διαπιστωθεί από εκπαιδευτικό ότι ο/η μαθητής κατά τη διάρκεια του μαθήματος ή κατά τη διάρκεια του διαλείμματος ή κατά τη διάρκεια της προσέλευσης ή αποχώρησης μαγνητοφωνεί ή φωτογραφίζει ή βιντεοσκοπεί εκπαιδευτικούς ή συμμαθητές του, τότε γνωστοποιεί το γεγονός αυτό στον/στη Διευθυντή της σχολικής μονάδας, ο οποίος ζητά από τον/τη μαθητή/</a:t>
            </a:r>
            <a:r>
              <a:rPr lang="el-GR" sz="1200" b="0" i="0" u="none" strike="noStrike" baseline="0" dirty="0" err="1">
                <a:latin typeface="MyriadPro-Regular"/>
              </a:rPr>
              <a:t>τρια</a:t>
            </a:r>
            <a:r>
              <a:rPr lang="el-GR" sz="1200" dirty="0">
                <a:latin typeface="MyriadPro-Regular"/>
              </a:rPr>
              <a:t> </a:t>
            </a:r>
            <a:r>
              <a:rPr lang="el-GR" sz="1200" b="0" i="0" u="none" strike="noStrike" baseline="0" dirty="0">
                <a:latin typeface="MyriadPro-Regular"/>
              </a:rPr>
              <a:t>να απενεργοποιήσει και παραδώσει το τηλέφωνό του Παράλληλα, ο Διευθυντής οφείλει να αξιολογήσει παιδαγωγικά το περιστατικό και ανάλογα με τη βαρύτητά του και συνεκτιμώντας τις ειδικές περιστάσεις τέλεσης του περιστατικού, ιδίως την παραβίαση προσωπικών δεδομένων, εφόσον κρίνει ότι η συμπεριφορά δεν είναι ιδιαιτέρως αποκλίνουσα επιβάλλει το παιδαγωγικό μέτρο της αποβολής από τα μαθήματα μέχρι τρεις (3) μέρες. </a:t>
            </a:r>
          </a:p>
          <a:p>
            <a:pPr lvl="1"/>
            <a:r>
              <a:rPr lang="el-GR" sz="1200" b="0" i="0" u="none" strike="noStrike" baseline="0" dirty="0">
                <a:latin typeface="MyriadPro-Regular"/>
              </a:rPr>
              <a:t>Εφόσον κριθεί εκ μέρους του/της Διευθυντή ότι η συμπεριφορά του μαθητή είναι ιδιαιτέρως αποκλίνουσα, τότε το παραπέμπει στον Σύλλογο Διδασκόντων προκειμένου ο τελευταίος συνεκτιμώντας τις ειδικές περιστάσεις τέλεσης του περιστατικού, ιδίως την παραβίαση προσωπικών δεδομένων, να επιληφθεί και να επιβάλει το παιδαγωγικό μέτρο της αποβολής από τα μαθήματα μέχρι πέντε (5) ημέρες. Στην περίπτωση που η φωτογράφιση/βιντεοσκόπηση αφορά ευαίσθητα προσωπικά δεδομένα τρίτων προσώπων, ο Σύλλογος Διδασκόντων υποχρεούται να εφαρμόσει το παιδαγωγικό μέτρο της αλλαγής σχολικού περιβάλλοντος.</a:t>
            </a:r>
            <a:endParaRPr lang="el-GR" sz="1200" dirty="0"/>
          </a:p>
        </p:txBody>
      </p:sp>
      <p:sp>
        <p:nvSpPr>
          <p:cNvPr id="4" name="Θέση αριθμού διαφάνειας 3">
            <a:extLst>
              <a:ext uri="{FF2B5EF4-FFF2-40B4-BE49-F238E27FC236}">
                <a16:creationId xmlns:a16="http://schemas.microsoft.com/office/drawing/2014/main" id="{757A5651-B0C0-E1FF-5465-671EAC71A124}"/>
              </a:ext>
            </a:extLst>
          </p:cNvPr>
          <p:cNvSpPr>
            <a:spLocks noGrp="1"/>
          </p:cNvSpPr>
          <p:nvPr>
            <p:ph type="sldNum" sz="quarter" idx="12"/>
          </p:nvPr>
        </p:nvSpPr>
        <p:spPr/>
        <p:txBody>
          <a:bodyPr/>
          <a:lstStyle/>
          <a:p>
            <a:fld id="{A1CA7260-09CE-472D-B654-FBFBC2937557}" type="slidenum">
              <a:rPr lang="el-GR" altLang="el-GR" smtClean="0"/>
              <a:pPr/>
              <a:t>51</a:t>
            </a:fld>
            <a:endParaRPr lang="el-GR" altLang="el-GR" dirty="0"/>
          </a:p>
        </p:txBody>
      </p:sp>
    </p:spTree>
    <p:extLst>
      <p:ext uri="{BB962C8B-B14F-4D97-AF65-F5344CB8AC3E}">
        <p14:creationId xmlns:p14="http://schemas.microsoft.com/office/powerpoint/2010/main" val="246352687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920E1EB-84E0-467F-279E-771082023C38}"/>
              </a:ext>
            </a:extLst>
          </p:cNvPr>
          <p:cNvSpPr>
            <a:spLocks noGrp="1"/>
          </p:cNvSpPr>
          <p:nvPr>
            <p:ph type="title"/>
          </p:nvPr>
        </p:nvSpPr>
        <p:spPr/>
        <p:txBody>
          <a:bodyPr/>
          <a:lstStyle/>
          <a:p>
            <a:r>
              <a:rPr lang="el-GR" dirty="0"/>
              <a:t>Ενημέρωση Γονέων</a:t>
            </a:r>
          </a:p>
        </p:txBody>
      </p:sp>
      <p:sp>
        <p:nvSpPr>
          <p:cNvPr id="4" name="Θέση αριθμού διαφάνειας 3">
            <a:extLst>
              <a:ext uri="{FF2B5EF4-FFF2-40B4-BE49-F238E27FC236}">
                <a16:creationId xmlns:a16="http://schemas.microsoft.com/office/drawing/2014/main" id="{07831BB4-A312-34DD-309D-16E2048835B4}"/>
              </a:ext>
            </a:extLst>
          </p:cNvPr>
          <p:cNvSpPr>
            <a:spLocks noGrp="1"/>
          </p:cNvSpPr>
          <p:nvPr>
            <p:ph type="sldNum" sz="quarter" idx="12"/>
          </p:nvPr>
        </p:nvSpPr>
        <p:spPr/>
        <p:txBody>
          <a:bodyPr/>
          <a:lstStyle/>
          <a:p>
            <a:fld id="{A1CA7260-09CE-472D-B654-FBFBC2937557}" type="slidenum">
              <a:rPr lang="el-GR" altLang="el-GR" smtClean="0"/>
              <a:pPr/>
              <a:t>52</a:t>
            </a:fld>
            <a:endParaRPr lang="el-GR" altLang="el-GR"/>
          </a:p>
        </p:txBody>
      </p:sp>
      <p:graphicFrame>
        <p:nvGraphicFramePr>
          <p:cNvPr id="10" name="Πίνακας 9">
            <a:extLst>
              <a:ext uri="{FF2B5EF4-FFF2-40B4-BE49-F238E27FC236}">
                <a16:creationId xmlns:a16="http://schemas.microsoft.com/office/drawing/2014/main" id="{E1A88B9B-CAB7-E6E5-391F-7E65BA8327A8}"/>
              </a:ext>
            </a:extLst>
          </p:cNvPr>
          <p:cNvGraphicFramePr>
            <a:graphicFrameLocks noGrp="1"/>
          </p:cNvGraphicFramePr>
          <p:nvPr>
            <p:extLst>
              <p:ext uri="{D42A27DB-BD31-4B8C-83A1-F6EECF244321}">
                <p14:modId xmlns:p14="http://schemas.microsoft.com/office/powerpoint/2010/main" val="3702880666"/>
              </p:ext>
            </p:extLst>
          </p:nvPr>
        </p:nvGraphicFramePr>
        <p:xfrm>
          <a:off x="1524000" y="1417571"/>
          <a:ext cx="6096000" cy="384048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2122922289"/>
                    </a:ext>
                  </a:extLst>
                </a:gridCol>
                <a:gridCol w="3048000">
                  <a:extLst>
                    <a:ext uri="{9D8B030D-6E8A-4147-A177-3AD203B41FA5}">
                      <a16:colId xmlns:a16="http://schemas.microsoft.com/office/drawing/2014/main" val="3081672046"/>
                    </a:ext>
                  </a:extLst>
                </a:gridCol>
              </a:tblGrid>
              <a:tr h="370840">
                <a:tc>
                  <a:txBody>
                    <a:bodyPr/>
                    <a:lstStyle/>
                    <a:p>
                      <a:endParaRPr lang="el-GR" dirty="0"/>
                    </a:p>
                  </a:txBody>
                  <a:tcPr/>
                </a:tc>
                <a:tc>
                  <a:txBody>
                    <a:bodyPr/>
                    <a:lstStyle/>
                    <a:p>
                      <a:endParaRPr lang="en-US" dirty="0">
                        <a:solidFill>
                          <a:schemeClr val="tx1"/>
                        </a:solidFill>
                        <a:hlinkClick r:id="rId2">
                          <a:extLst>
                            <a:ext uri="{A12FA001-AC4F-418D-AE19-62706E023703}">
                              <ahyp:hlinkClr xmlns:ahyp="http://schemas.microsoft.com/office/drawing/2018/hyperlinkcolor" val="tx"/>
                            </a:ext>
                          </a:extLst>
                        </a:hlinkClick>
                      </a:endParaRPr>
                    </a:p>
                    <a:p>
                      <a:r>
                        <a:rPr lang="el-GR" dirty="0">
                          <a:solidFill>
                            <a:schemeClr val="tx1"/>
                          </a:solidFill>
                          <a:hlinkClick r:id="rId2">
                            <a:extLst>
                              <a:ext uri="{A12FA001-AC4F-418D-AE19-62706E023703}">
                                <ahyp:hlinkClr xmlns:ahyp="http://schemas.microsoft.com/office/drawing/2018/hyperlinkcolor" val="tx"/>
                              </a:ext>
                            </a:extLst>
                          </a:hlinkClick>
                        </a:rPr>
                        <a:t>Βεβαίωση φοίτησης μαθητή/</a:t>
                      </a:r>
                      <a:r>
                        <a:rPr lang="el-GR" dirty="0" err="1">
                          <a:solidFill>
                            <a:schemeClr val="tx1"/>
                          </a:solidFill>
                          <a:hlinkClick r:id="rId2">
                            <a:extLst>
                              <a:ext uri="{A12FA001-AC4F-418D-AE19-62706E023703}">
                                <ahyp:hlinkClr xmlns:ahyp="http://schemas.microsoft.com/office/drawing/2018/hyperlinkcolor" val="tx"/>
                              </a:ext>
                            </a:extLst>
                          </a:hlinkClick>
                        </a:rPr>
                        <a:t>τριας</a:t>
                      </a:r>
                      <a:r>
                        <a:rPr lang="el-GR" dirty="0">
                          <a:solidFill>
                            <a:schemeClr val="tx1"/>
                          </a:solidFill>
                          <a:hlinkClick r:id="rId2">
                            <a:extLst>
                              <a:ext uri="{A12FA001-AC4F-418D-AE19-62706E023703}">
                                <ahyp:hlinkClr xmlns:ahyp="http://schemas.microsoft.com/office/drawing/2018/hyperlinkcolor" val="tx"/>
                              </a:ext>
                            </a:extLst>
                          </a:hlinkClick>
                        </a:rPr>
                        <a:t> σε σχολείο - Gov.gr (www.gov.gr)</a:t>
                      </a:r>
                      <a:endParaRPr lang="en-US" dirty="0">
                        <a:solidFill>
                          <a:schemeClr val="tx1"/>
                        </a:solidFill>
                      </a:endParaRPr>
                    </a:p>
                    <a:p>
                      <a:endParaRPr lang="en-US" dirty="0">
                        <a:solidFill>
                          <a:schemeClr val="tx1"/>
                        </a:solidFill>
                      </a:endParaRPr>
                    </a:p>
                    <a:p>
                      <a:pPr algn="ctr"/>
                      <a:endParaRPr lang="el-GR" dirty="0">
                        <a:solidFill>
                          <a:schemeClr val="tx1"/>
                        </a:solidFill>
                      </a:endParaRPr>
                    </a:p>
                  </a:txBody>
                  <a:tcPr anchor="ctr"/>
                </a:tc>
                <a:extLst>
                  <a:ext uri="{0D108BD9-81ED-4DB2-BD59-A6C34878D82A}">
                    <a16:rowId xmlns:a16="http://schemas.microsoft.com/office/drawing/2014/main" val="14695742"/>
                  </a:ext>
                </a:extLst>
              </a:tr>
              <a:tr h="370840">
                <a:tc>
                  <a:txBody>
                    <a:bodyPr/>
                    <a:lstStyle/>
                    <a:p>
                      <a:endParaRPr lang="el-GR" dirty="0"/>
                    </a:p>
                  </a:txBody>
                  <a:tcPr/>
                </a:tc>
                <a:tc>
                  <a:txBody>
                    <a:bodyPr/>
                    <a:lstStyle/>
                    <a:p>
                      <a:endParaRPr lang="en-US" dirty="0">
                        <a:solidFill>
                          <a:schemeClr val="tx1"/>
                        </a:solidFill>
                        <a:hlinkClick r:id="rId3">
                          <a:extLst>
                            <a:ext uri="{A12FA001-AC4F-418D-AE19-62706E023703}">
                              <ahyp:hlinkClr xmlns:ahyp="http://schemas.microsoft.com/office/drawing/2018/hyperlinkcolor" val="tx"/>
                            </a:ext>
                          </a:extLst>
                        </a:hlinkClick>
                      </a:endParaRPr>
                    </a:p>
                    <a:p>
                      <a:endParaRPr lang="en-US" dirty="0">
                        <a:solidFill>
                          <a:schemeClr val="tx1"/>
                        </a:solidFill>
                        <a:hlinkClick r:id="rId3">
                          <a:extLst>
                            <a:ext uri="{A12FA001-AC4F-418D-AE19-62706E023703}">
                              <ahyp:hlinkClr xmlns:ahyp="http://schemas.microsoft.com/office/drawing/2018/hyperlinkcolor" val="tx"/>
                            </a:ext>
                          </a:extLst>
                        </a:hlinkClick>
                      </a:endParaRPr>
                    </a:p>
                    <a:p>
                      <a:r>
                        <a:rPr lang="en-US" dirty="0" err="1">
                          <a:solidFill>
                            <a:schemeClr val="tx1"/>
                          </a:solidFill>
                          <a:hlinkClick r:id="rId3">
                            <a:extLst>
                              <a:ext uri="{A12FA001-AC4F-418D-AE19-62706E023703}">
                                <ahyp:hlinkClr xmlns:ahyp="http://schemas.microsoft.com/office/drawing/2018/hyperlinkcolor" val="tx"/>
                              </a:ext>
                            </a:extLst>
                          </a:hlinkClick>
                        </a:rPr>
                        <a:t>eParents</a:t>
                      </a:r>
                      <a:r>
                        <a:rPr lang="en-US" dirty="0">
                          <a:solidFill>
                            <a:schemeClr val="tx1"/>
                          </a:solidFill>
                          <a:hlinkClick r:id="rId3">
                            <a:extLst>
                              <a:ext uri="{A12FA001-AC4F-418D-AE19-62706E023703}">
                                <ahyp:hlinkClr xmlns:ahyp="http://schemas.microsoft.com/office/drawing/2018/hyperlinkcolor" val="tx"/>
                              </a:ext>
                            </a:extLst>
                          </a:hlinkClick>
                        </a:rPr>
                        <a:t> (minedu.gov.gr)</a:t>
                      </a:r>
                      <a:endParaRPr lang="el-GR" dirty="0">
                        <a:solidFill>
                          <a:schemeClr val="tx1"/>
                        </a:solidFill>
                      </a:endParaRPr>
                    </a:p>
                  </a:txBody>
                  <a:tcPr/>
                </a:tc>
                <a:extLst>
                  <a:ext uri="{0D108BD9-81ED-4DB2-BD59-A6C34878D82A}">
                    <a16:rowId xmlns:a16="http://schemas.microsoft.com/office/drawing/2014/main" val="3789049645"/>
                  </a:ext>
                </a:extLst>
              </a:tr>
              <a:tr h="370840">
                <a:tc>
                  <a:txBody>
                    <a:bodyPr/>
                    <a:lstStyle/>
                    <a:p>
                      <a:endParaRPr lang="el-GR" dirty="0"/>
                    </a:p>
                  </a:txBody>
                  <a:tcPr/>
                </a:tc>
                <a:tc>
                  <a:txBody>
                    <a:bodyPr/>
                    <a:lstStyle/>
                    <a:p>
                      <a:r>
                        <a:rPr lang="el-GR" dirty="0">
                          <a:solidFill>
                            <a:schemeClr val="tx1"/>
                          </a:solidFill>
                          <a:hlinkClick r:id="rId4">
                            <a:extLst>
                              <a:ext uri="{A12FA001-AC4F-418D-AE19-62706E023703}">
                                <ahyp:hlinkClr xmlns:ahyp="http://schemas.microsoft.com/office/drawing/2018/hyperlinkcolor" val="tx"/>
                              </a:ext>
                            </a:extLst>
                          </a:hlinkClick>
                        </a:rPr>
                        <a:t>Ψηφιακό απολυτήριο Γυμνασίου / Λυκείου - Gov.gr (www.gov.gr)</a:t>
                      </a:r>
                      <a:r>
                        <a:rPr lang="el-GR" dirty="0">
                          <a:solidFill>
                            <a:schemeClr val="tx1"/>
                          </a:solidFill>
                        </a:rPr>
                        <a:t> (Από 2016 – 2017)</a:t>
                      </a:r>
                    </a:p>
                  </a:txBody>
                  <a:tcPr/>
                </a:tc>
                <a:extLst>
                  <a:ext uri="{0D108BD9-81ED-4DB2-BD59-A6C34878D82A}">
                    <a16:rowId xmlns:a16="http://schemas.microsoft.com/office/drawing/2014/main" val="3242035447"/>
                  </a:ext>
                </a:extLst>
              </a:tr>
            </a:tbl>
          </a:graphicData>
        </a:graphic>
      </p:graphicFrame>
      <p:pic>
        <p:nvPicPr>
          <p:cNvPr id="12" name="Εικόνα 11">
            <a:extLst>
              <a:ext uri="{FF2B5EF4-FFF2-40B4-BE49-F238E27FC236}">
                <a16:creationId xmlns:a16="http://schemas.microsoft.com/office/drawing/2014/main" id="{A75BB3B7-5CDE-00A1-76CF-B1C83B7CA60F}"/>
              </a:ext>
            </a:extLst>
          </p:cNvPr>
          <p:cNvPicPr>
            <a:picLocks noChangeAspect="1"/>
          </p:cNvPicPr>
          <p:nvPr/>
        </p:nvPicPr>
        <p:blipFill>
          <a:blip r:embed="rId5"/>
          <a:stretch>
            <a:fillRect/>
          </a:stretch>
        </p:blipFill>
        <p:spPr>
          <a:xfrm>
            <a:off x="2267744" y="1470785"/>
            <a:ext cx="1461044" cy="1461044"/>
          </a:xfrm>
          <a:prstGeom prst="rect">
            <a:avLst/>
          </a:prstGeom>
        </p:spPr>
      </p:pic>
      <p:pic>
        <p:nvPicPr>
          <p:cNvPr id="14" name="Εικόνα 13" descr="Εικόνα που περιέχει λογότυπο, κείμενο, σύμβολο, Εμπορικό σήμα&#10;&#10;Περιγραφή που δημιουργήθηκε αυτόματα">
            <a:extLst>
              <a:ext uri="{FF2B5EF4-FFF2-40B4-BE49-F238E27FC236}">
                <a16:creationId xmlns:a16="http://schemas.microsoft.com/office/drawing/2014/main" id="{F1E60AB0-3C31-F6A1-2DDB-587FC8E2CE5A}"/>
              </a:ext>
            </a:extLst>
          </p:cNvPr>
          <p:cNvPicPr>
            <a:picLocks noChangeAspect="1"/>
          </p:cNvPicPr>
          <p:nvPr/>
        </p:nvPicPr>
        <p:blipFill>
          <a:blip r:embed="rId6"/>
          <a:stretch>
            <a:fillRect/>
          </a:stretch>
        </p:blipFill>
        <p:spPr>
          <a:xfrm>
            <a:off x="2267744" y="3144207"/>
            <a:ext cx="1517392" cy="797854"/>
          </a:xfrm>
          <a:prstGeom prst="rect">
            <a:avLst/>
          </a:prstGeom>
        </p:spPr>
      </p:pic>
      <p:pic>
        <p:nvPicPr>
          <p:cNvPr id="16" name="Εικόνα 15" descr="Εικόνα που περιέχει κείμενο, στιγμιότυπο οθόνης, γραμματοσειρά, λειτουργικό σύστημα&#10;&#10;Περιγραφή που δημιουργήθηκε αυτόματα">
            <a:extLst>
              <a:ext uri="{FF2B5EF4-FFF2-40B4-BE49-F238E27FC236}">
                <a16:creationId xmlns:a16="http://schemas.microsoft.com/office/drawing/2014/main" id="{3E9A6397-8194-BD9E-3752-8EAC5858E1D7}"/>
              </a:ext>
            </a:extLst>
          </p:cNvPr>
          <p:cNvPicPr>
            <a:picLocks noChangeAspect="1"/>
          </p:cNvPicPr>
          <p:nvPr/>
        </p:nvPicPr>
        <p:blipFill>
          <a:blip r:embed="rId7"/>
          <a:stretch>
            <a:fillRect/>
          </a:stretch>
        </p:blipFill>
        <p:spPr>
          <a:xfrm>
            <a:off x="2431670" y="4212321"/>
            <a:ext cx="1189539" cy="892154"/>
          </a:xfrm>
          <a:prstGeom prst="rect">
            <a:avLst/>
          </a:prstGeom>
        </p:spPr>
      </p:pic>
    </p:spTree>
    <p:extLst>
      <p:ext uri="{BB962C8B-B14F-4D97-AF65-F5344CB8AC3E}">
        <p14:creationId xmlns:p14="http://schemas.microsoft.com/office/powerpoint/2010/main" val="411555852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6EFAEC0-4BB8-0624-181F-6FF3422D9727}"/>
              </a:ext>
            </a:extLst>
          </p:cNvPr>
          <p:cNvSpPr>
            <a:spLocks noGrp="1"/>
          </p:cNvSpPr>
          <p:nvPr>
            <p:ph type="title"/>
          </p:nvPr>
        </p:nvSpPr>
        <p:spPr/>
        <p:txBody>
          <a:bodyPr/>
          <a:lstStyle/>
          <a:p>
            <a:r>
              <a:rPr lang="el-GR" b="1" i="1" dirty="0">
                <a:effectLst>
                  <a:outerShdw blurRad="38100" dist="38100" dir="2700000" algn="tl">
                    <a:srgbClr val="000000">
                      <a:alpha val="43137"/>
                    </a:srgbClr>
                  </a:outerShdw>
                </a:effectLst>
              </a:rPr>
              <a:t>Ενημέρωση Γονέων</a:t>
            </a:r>
          </a:p>
        </p:txBody>
      </p:sp>
      <p:graphicFrame>
        <p:nvGraphicFramePr>
          <p:cNvPr id="5" name="Θέση περιεχομένου 4">
            <a:extLst>
              <a:ext uri="{FF2B5EF4-FFF2-40B4-BE49-F238E27FC236}">
                <a16:creationId xmlns:a16="http://schemas.microsoft.com/office/drawing/2014/main" id="{8169BC77-7880-120C-9DBE-901E13F4603A}"/>
              </a:ext>
            </a:extLst>
          </p:cNvPr>
          <p:cNvGraphicFramePr>
            <a:graphicFrameLocks noGrp="1"/>
          </p:cNvGraphicFramePr>
          <p:nvPr>
            <p:ph idx="1"/>
            <p:extLst>
              <p:ext uri="{D42A27DB-BD31-4B8C-83A1-F6EECF244321}">
                <p14:modId xmlns:p14="http://schemas.microsoft.com/office/powerpoint/2010/main" val="2141450618"/>
              </p:ext>
            </p:extLst>
          </p:nvPr>
        </p:nvGraphicFramePr>
        <p:xfrm>
          <a:off x="457200" y="2123440"/>
          <a:ext cx="8229600" cy="3845560"/>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490324580"/>
                    </a:ext>
                  </a:extLst>
                </a:gridCol>
                <a:gridCol w="4114800">
                  <a:extLst>
                    <a:ext uri="{9D8B030D-6E8A-4147-A177-3AD203B41FA5}">
                      <a16:colId xmlns:a16="http://schemas.microsoft.com/office/drawing/2014/main" val="3553317562"/>
                    </a:ext>
                  </a:extLst>
                </a:gridCol>
              </a:tblGrid>
              <a:tr h="0">
                <a:tc>
                  <a:txBody>
                    <a:bodyPr/>
                    <a:lstStyle/>
                    <a:p>
                      <a:pPr algn="ctr"/>
                      <a:r>
                        <a:rPr lang="el-GR" dirty="0"/>
                        <a:t>Ιστοσελίδα Σχολείου</a:t>
                      </a:r>
                    </a:p>
                    <a:p>
                      <a:pPr algn="ctr"/>
                      <a:endParaRPr lang="el-GR" dirty="0"/>
                    </a:p>
                    <a:p>
                      <a:pPr algn="ctr"/>
                      <a:endParaRPr lang="el-GR" dirty="0"/>
                    </a:p>
                    <a:p>
                      <a:pPr algn="ctr"/>
                      <a:endParaRPr lang="el-GR" dirty="0"/>
                    </a:p>
                    <a:p>
                      <a:pPr algn="ctr"/>
                      <a:endParaRPr lang="el-GR" dirty="0"/>
                    </a:p>
                    <a:p>
                      <a:pPr algn="ctr"/>
                      <a:endParaRPr lang="el-GR" dirty="0"/>
                    </a:p>
                  </a:txBody>
                  <a:tcPr anchor="ctr"/>
                </a:tc>
                <a:tc>
                  <a:txBody>
                    <a:bodyPr/>
                    <a:lstStyle/>
                    <a:p>
                      <a:pPr algn="ctr"/>
                      <a:r>
                        <a:rPr lang="en-US" dirty="0"/>
                        <a:t>http://3lyk-n-filad.att.sch.gr/</a:t>
                      </a:r>
                      <a:endParaRPr lang="el-GR" dirty="0"/>
                    </a:p>
                  </a:txBody>
                  <a:tcPr anchor="ctr"/>
                </a:tc>
                <a:extLst>
                  <a:ext uri="{0D108BD9-81ED-4DB2-BD59-A6C34878D82A}">
                    <a16:rowId xmlns:a16="http://schemas.microsoft.com/office/drawing/2014/main" val="1472468601"/>
                  </a:ext>
                </a:extLst>
              </a:tr>
              <a:tr h="370840">
                <a:tc>
                  <a:txBody>
                    <a:bodyPr/>
                    <a:lstStyle/>
                    <a:p>
                      <a:pPr algn="ctr"/>
                      <a:r>
                        <a:rPr lang="el-GR" dirty="0"/>
                        <a:t>Ωρολόγιο Πρόγραμμα</a:t>
                      </a:r>
                    </a:p>
                    <a:p>
                      <a:pPr algn="ctr"/>
                      <a:endParaRPr lang="el-GR" dirty="0"/>
                    </a:p>
                    <a:p>
                      <a:pPr algn="ctr"/>
                      <a:endParaRPr lang="el-GR" dirty="0"/>
                    </a:p>
                    <a:p>
                      <a:pPr algn="ctr"/>
                      <a:endParaRPr lang="el-GR" dirty="0"/>
                    </a:p>
                    <a:p>
                      <a:pPr algn="ctr"/>
                      <a:endParaRPr lang="el-GR" dirty="0"/>
                    </a:p>
                    <a:p>
                      <a:pPr algn="ctr"/>
                      <a:endParaRPr lang="el-GR" dirty="0"/>
                    </a:p>
                  </a:txBody>
                  <a:tcPr anchor="ctr"/>
                </a:tc>
                <a:tc>
                  <a:txBody>
                    <a:bodyPr/>
                    <a:lstStyle/>
                    <a:p>
                      <a:pPr algn="ctr"/>
                      <a:r>
                        <a:rPr lang="en-US" dirty="0"/>
                        <a:t>https://3lyknfil.edupage.org/timetable</a:t>
                      </a:r>
                      <a:endParaRPr lang="el-GR" dirty="0"/>
                    </a:p>
                  </a:txBody>
                  <a:tcPr anchor="ctr"/>
                </a:tc>
                <a:extLst>
                  <a:ext uri="{0D108BD9-81ED-4DB2-BD59-A6C34878D82A}">
                    <a16:rowId xmlns:a16="http://schemas.microsoft.com/office/drawing/2014/main" val="1573730809"/>
                  </a:ext>
                </a:extLst>
              </a:tr>
              <a:tr h="370840">
                <a:tc>
                  <a:txBody>
                    <a:bodyPr/>
                    <a:lstStyle/>
                    <a:p>
                      <a:pPr algn="ctr"/>
                      <a:r>
                        <a:rPr lang="en-US" dirty="0"/>
                        <a:t>Facebook</a:t>
                      </a:r>
                      <a:endParaRPr lang="el-GR" dirty="0"/>
                    </a:p>
                  </a:txBody>
                  <a:tcPr anchor="ctr"/>
                </a:tc>
                <a:tc>
                  <a:txBody>
                    <a:bodyPr/>
                    <a:lstStyle/>
                    <a:p>
                      <a:pPr algn="ctr"/>
                      <a:r>
                        <a:rPr lang="en-US" dirty="0"/>
                        <a:t>https://www.facebook.com/3lyknfil</a:t>
                      </a:r>
                      <a:endParaRPr lang="el-GR" dirty="0"/>
                    </a:p>
                  </a:txBody>
                  <a:tcPr anchor="ctr"/>
                </a:tc>
                <a:extLst>
                  <a:ext uri="{0D108BD9-81ED-4DB2-BD59-A6C34878D82A}">
                    <a16:rowId xmlns:a16="http://schemas.microsoft.com/office/drawing/2014/main" val="3590470663"/>
                  </a:ext>
                </a:extLst>
              </a:tr>
            </a:tbl>
          </a:graphicData>
        </a:graphic>
      </p:graphicFrame>
      <p:sp>
        <p:nvSpPr>
          <p:cNvPr id="4" name="Θέση αριθμού διαφάνειας 3">
            <a:extLst>
              <a:ext uri="{FF2B5EF4-FFF2-40B4-BE49-F238E27FC236}">
                <a16:creationId xmlns:a16="http://schemas.microsoft.com/office/drawing/2014/main" id="{CE0EEE4A-DB6C-4040-2DC4-03BC35AFC4D9}"/>
              </a:ext>
            </a:extLst>
          </p:cNvPr>
          <p:cNvSpPr>
            <a:spLocks noGrp="1"/>
          </p:cNvSpPr>
          <p:nvPr>
            <p:ph type="sldNum" sz="quarter" idx="12"/>
          </p:nvPr>
        </p:nvSpPr>
        <p:spPr/>
        <p:txBody>
          <a:bodyPr/>
          <a:lstStyle/>
          <a:p>
            <a:fld id="{A1CA7260-09CE-472D-B654-FBFBC2937557}" type="slidenum">
              <a:rPr lang="el-GR" altLang="el-GR" smtClean="0"/>
              <a:pPr/>
              <a:t>53</a:t>
            </a:fld>
            <a:endParaRPr lang="el-GR" altLang="el-GR"/>
          </a:p>
        </p:txBody>
      </p:sp>
      <p:pic>
        <p:nvPicPr>
          <p:cNvPr id="8" name="Εικόνα 7">
            <a:extLst>
              <a:ext uri="{FF2B5EF4-FFF2-40B4-BE49-F238E27FC236}">
                <a16:creationId xmlns:a16="http://schemas.microsoft.com/office/drawing/2014/main" id="{B84A700B-36D2-0DD7-AF9A-23AC4706FE85}"/>
              </a:ext>
            </a:extLst>
          </p:cNvPr>
          <p:cNvPicPr>
            <a:picLocks noChangeAspect="1"/>
          </p:cNvPicPr>
          <p:nvPr/>
        </p:nvPicPr>
        <p:blipFill>
          <a:blip r:embed="rId2"/>
          <a:stretch>
            <a:fillRect/>
          </a:stretch>
        </p:blipFill>
        <p:spPr>
          <a:xfrm>
            <a:off x="1619672" y="2564904"/>
            <a:ext cx="1856424" cy="1159646"/>
          </a:xfrm>
          <a:prstGeom prst="rect">
            <a:avLst/>
          </a:prstGeom>
        </p:spPr>
      </p:pic>
      <p:pic>
        <p:nvPicPr>
          <p:cNvPr id="10" name="Εικόνα 9">
            <a:extLst>
              <a:ext uri="{FF2B5EF4-FFF2-40B4-BE49-F238E27FC236}">
                <a16:creationId xmlns:a16="http://schemas.microsoft.com/office/drawing/2014/main" id="{2E15B1AE-F762-95E8-D35E-7D3249987E08}"/>
              </a:ext>
            </a:extLst>
          </p:cNvPr>
          <p:cNvPicPr>
            <a:picLocks noChangeAspect="1"/>
          </p:cNvPicPr>
          <p:nvPr/>
        </p:nvPicPr>
        <p:blipFill>
          <a:blip r:embed="rId3"/>
          <a:stretch>
            <a:fillRect/>
          </a:stretch>
        </p:blipFill>
        <p:spPr>
          <a:xfrm>
            <a:off x="1547664" y="4166014"/>
            <a:ext cx="2084645" cy="1302904"/>
          </a:xfrm>
          <a:prstGeom prst="rect">
            <a:avLst/>
          </a:prstGeom>
        </p:spPr>
      </p:pic>
    </p:spTree>
    <p:extLst>
      <p:ext uri="{BB962C8B-B14F-4D97-AF65-F5344CB8AC3E}">
        <p14:creationId xmlns:p14="http://schemas.microsoft.com/office/powerpoint/2010/main" val="50452910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9CD98EC-3DA6-752C-433B-788E66D6CC0B}"/>
              </a:ext>
            </a:extLst>
          </p:cNvPr>
          <p:cNvSpPr>
            <a:spLocks noGrp="1"/>
          </p:cNvSpPr>
          <p:nvPr>
            <p:ph type="title"/>
          </p:nvPr>
        </p:nvSpPr>
        <p:spPr/>
        <p:txBody>
          <a:bodyPr/>
          <a:lstStyle/>
          <a:p>
            <a:r>
              <a:rPr lang="el-GR" b="1" dirty="0">
                <a:effectLst>
                  <a:outerShdw blurRad="38100" dist="38100" dir="2700000" algn="tl">
                    <a:srgbClr val="000000">
                      <a:alpha val="43137"/>
                    </a:srgbClr>
                  </a:outerShdw>
                </a:effectLst>
              </a:rPr>
              <a:t>Δράσεις 2024 – 2025</a:t>
            </a:r>
          </a:p>
        </p:txBody>
      </p:sp>
      <p:sp>
        <p:nvSpPr>
          <p:cNvPr id="3" name="Θέση περιεχομένου 2">
            <a:extLst>
              <a:ext uri="{FF2B5EF4-FFF2-40B4-BE49-F238E27FC236}">
                <a16:creationId xmlns:a16="http://schemas.microsoft.com/office/drawing/2014/main" id="{884C1A6D-E075-BE14-3287-3AB3BD4E0530}"/>
              </a:ext>
            </a:extLst>
          </p:cNvPr>
          <p:cNvSpPr>
            <a:spLocks noGrp="1"/>
          </p:cNvSpPr>
          <p:nvPr>
            <p:ph idx="1"/>
          </p:nvPr>
        </p:nvSpPr>
        <p:spPr/>
        <p:txBody>
          <a:bodyPr/>
          <a:lstStyle/>
          <a:p>
            <a:r>
              <a:rPr lang="el-GR" sz="2400" dirty="0"/>
              <a:t>5ήμερη Γ (Κρήτη)</a:t>
            </a:r>
          </a:p>
          <a:p>
            <a:r>
              <a:rPr lang="el-GR" sz="2400" dirty="0"/>
              <a:t>3ήμερη Β (Ιωάννινα)</a:t>
            </a:r>
          </a:p>
          <a:p>
            <a:r>
              <a:rPr lang="el-GR" sz="2400" dirty="0"/>
              <a:t>Μονοήμερη Α (Χαλκίδα)</a:t>
            </a:r>
          </a:p>
          <a:p>
            <a:r>
              <a:rPr lang="en-US" sz="2400" dirty="0"/>
              <a:t>Cern</a:t>
            </a:r>
          </a:p>
          <a:p>
            <a:r>
              <a:rPr lang="en-US" sz="2400" dirty="0"/>
              <a:t>eTwinning (</a:t>
            </a:r>
            <a:r>
              <a:rPr lang="el-GR" sz="2400" dirty="0"/>
              <a:t>Σμύρνη)</a:t>
            </a:r>
          </a:p>
          <a:p>
            <a:r>
              <a:rPr lang="el-GR" sz="2400" dirty="0"/>
              <a:t>Ομάδα Ποδοσφαίρου Αγοριών</a:t>
            </a:r>
          </a:p>
          <a:p>
            <a:r>
              <a:rPr lang="el-GR" sz="2400" dirty="0"/>
              <a:t>Ομάδα Καλαθοσφαίρισης Αγοριών</a:t>
            </a:r>
          </a:p>
          <a:p>
            <a:r>
              <a:rPr lang="el-GR" sz="2400" dirty="0"/>
              <a:t>Ομάδα </a:t>
            </a:r>
            <a:r>
              <a:rPr lang="el-GR" sz="2400" dirty="0" err="1"/>
              <a:t>Πετοσφαίρισης</a:t>
            </a:r>
            <a:r>
              <a:rPr lang="el-GR" sz="2400" dirty="0"/>
              <a:t> Κοριτσιών</a:t>
            </a:r>
          </a:p>
          <a:p>
            <a:r>
              <a:rPr lang="el-GR" sz="2400" dirty="0"/>
              <a:t>Κολύμβηση</a:t>
            </a:r>
          </a:p>
          <a:p>
            <a:r>
              <a:rPr lang="el-GR" sz="2400" dirty="0"/>
              <a:t>Ημέρα Σχολικού Αθλητισμού (Πανελλήνιος)</a:t>
            </a:r>
          </a:p>
          <a:p>
            <a:r>
              <a:rPr lang="el-GR" sz="2400" dirty="0"/>
              <a:t>Παρουσίαση Εργασιών Μαθητών της Α’ Τάξης</a:t>
            </a:r>
            <a:endParaRPr lang="el-GR" sz="2800" dirty="0"/>
          </a:p>
        </p:txBody>
      </p:sp>
      <p:sp>
        <p:nvSpPr>
          <p:cNvPr id="4" name="Θέση αριθμού διαφάνειας 3">
            <a:extLst>
              <a:ext uri="{FF2B5EF4-FFF2-40B4-BE49-F238E27FC236}">
                <a16:creationId xmlns:a16="http://schemas.microsoft.com/office/drawing/2014/main" id="{F521D095-089B-AB32-9A92-5B2594469940}"/>
              </a:ext>
            </a:extLst>
          </p:cNvPr>
          <p:cNvSpPr>
            <a:spLocks noGrp="1"/>
          </p:cNvSpPr>
          <p:nvPr>
            <p:ph type="sldNum" sz="quarter" idx="12"/>
          </p:nvPr>
        </p:nvSpPr>
        <p:spPr/>
        <p:txBody>
          <a:bodyPr/>
          <a:lstStyle/>
          <a:p>
            <a:fld id="{A1CA7260-09CE-472D-B654-FBFBC2937557}" type="slidenum">
              <a:rPr lang="el-GR" altLang="el-GR" smtClean="0"/>
              <a:pPr/>
              <a:t>54</a:t>
            </a:fld>
            <a:endParaRPr lang="el-GR" altLang="el-GR"/>
          </a:p>
        </p:txBody>
      </p:sp>
    </p:spTree>
    <p:extLst>
      <p:ext uri="{BB962C8B-B14F-4D97-AF65-F5344CB8AC3E}">
        <p14:creationId xmlns:p14="http://schemas.microsoft.com/office/powerpoint/2010/main" val="26432891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1 - Τίτλος"/>
          <p:cNvSpPr>
            <a:spLocks noGrp="1"/>
          </p:cNvSpPr>
          <p:nvPr>
            <p:ph type="title"/>
          </p:nvPr>
        </p:nvSpPr>
        <p:spPr/>
        <p:txBody>
          <a:bodyPr/>
          <a:lstStyle/>
          <a:p>
            <a:pPr eaLnBrk="1" hangingPunct="1"/>
            <a:r>
              <a:rPr lang="el-GR" altLang="el-GR" sz="4000"/>
              <a:t>Μαθήματα Β΄ Λυκείου</a:t>
            </a:r>
          </a:p>
        </p:txBody>
      </p:sp>
      <p:graphicFrame>
        <p:nvGraphicFramePr>
          <p:cNvPr id="4" name="3 - Θέση περιεχομένου"/>
          <p:cNvGraphicFramePr>
            <a:graphicFrameLocks noGrp="1"/>
          </p:cNvGraphicFramePr>
          <p:nvPr>
            <p:ph idx="1"/>
            <p:extLst>
              <p:ext uri="{D42A27DB-BD31-4B8C-83A1-F6EECF244321}">
                <p14:modId xmlns:p14="http://schemas.microsoft.com/office/powerpoint/2010/main" val="1213249519"/>
              </p:ext>
            </p:extLst>
          </p:nvPr>
        </p:nvGraphicFramePr>
        <p:xfrm>
          <a:off x="457200" y="1600200"/>
          <a:ext cx="8229599" cy="4374951"/>
        </p:xfrm>
        <a:graphic>
          <a:graphicData uri="http://schemas.openxmlformats.org/drawingml/2006/table">
            <a:tbl>
              <a:tblPr firstRow="1" bandRow="1">
                <a:tableStyleId>{5C22544A-7EE6-4342-B048-85BDC9FD1C3A}</a:tableStyleId>
              </a:tblPr>
              <a:tblGrid>
                <a:gridCol w="2674640">
                  <a:extLst>
                    <a:ext uri="{9D8B030D-6E8A-4147-A177-3AD203B41FA5}">
                      <a16:colId xmlns:a16="http://schemas.microsoft.com/office/drawing/2014/main" val="20000"/>
                    </a:ext>
                  </a:extLst>
                </a:gridCol>
                <a:gridCol w="852331">
                  <a:extLst>
                    <a:ext uri="{9D8B030D-6E8A-4147-A177-3AD203B41FA5}">
                      <a16:colId xmlns:a16="http://schemas.microsoft.com/office/drawing/2014/main" val="20001"/>
                    </a:ext>
                  </a:extLst>
                </a:gridCol>
                <a:gridCol w="1175657">
                  <a:extLst>
                    <a:ext uri="{9D8B030D-6E8A-4147-A177-3AD203B41FA5}">
                      <a16:colId xmlns:a16="http://schemas.microsoft.com/office/drawing/2014/main" val="20002"/>
                    </a:ext>
                  </a:extLst>
                </a:gridCol>
                <a:gridCol w="2351314">
                  <a:extLst>
                    <a:ext uri="{9D8B030D-6E8A-4147-A177-3AD203B41FA5}">
                      <a16:colId xmlns:a16="http://schemas.microsoft.com/office/drawing/2014/main" val="20003"/>
                    </a:ext>
                  </a:extLst>
                </a:gridCol>
                <a:gridCol w="1175657">
                  <a:extLst>
                    <a:ext uri="{9D8B030D-6E8A-4147-A177-3AD203B41FA5}">
                      <a16:colId xmlns:a16="http://schemas.microsoft.com/office/drawing/2014/main" val="20004"/>
                    </a:ext>
                  </a:extLst>
                </a:gridCol>
              </a:tblGrid>
              <a:tr h="370901">
                <a:tc gridSpan="5">
                  <a:txBody>
                    <a:bodyPr/>
                    <a:lstStyle/>
                    <a:p>
                      <a:pPr algn="ctr"/>
                      <a:r>
                        <a:rPr lang="el-GR" sz="1800" dirty="0"/>
                        <a:t>Ομάδα μαθημάτων Προσανατολισμού</a:t>
                      </a:r>
                    </a:p>
                  </a:txBody>
                  <a:tcPr marT="45728" marB="45728"/>
                </a:tc>
                <a:tc hMerge="1">
                  <a:txBody>
                    <a:bodyPr/>
                    <a:lstStyle/>
                    <a:p>
                      <a:endParaRPr lang="el-GR" dirty="0"/>
                    </a:p>
                  </a:txBody>
                  <a:tcPr/>
                </a:tc>
                <a:tc hMerge="1">
                  <a:txBody>
                    <a:bodyPr/>
                    <a:lstStyle/>
                    <a:p>
                      <a:endParaRPr lang="el-GR" dirty="0"/>
                    </a:p>
                  </a:txBody>
                  <a:tcPr/>
                </a:tc>
                <a:tc hMerge="1">
                  <a:txBody>
                    <a:bodyPr/>
                    <a:lstStyle/>
                    <a:p>
                      <a:endParaRPr lang="el-GR" dirty="0"/>
                    </a:p>
                  </a:txBody>
                  <a:tcPr/>
                </a:tc>
                <a:tc hMerge="1">
                  <a:txBody>
                    <a:bodyPr/>
                    <a:lstStyle/>
                    <a:p>
                      <a:endParaRPr lang="el-GR"/>
                    </a:p>
                  </a:txBody>
                  <a:tcPr/>
                </a:tc>
                <a:extLst>
                  <a:ext uri="{0D108BD9-81ED-4DB2-BD59-A6C34878D82A}">
                    <a16:rowId xmlns:a16="http://schemas.microsoft.com/office/drawing/2014/main" val="10000"/>
                  </a:ext>
                </a:extLst>
              </a:tr>
              <a:tr h="640186">
                <a:tc gridSpan="2">
                  <a:txBody>
                    <a:bodyPr/>
                    <a:lstStyle/>
                    <a:p>
                      <a:r>
                        <a:rPr lang="el-GR" sz="1800" dirty="0"/>
                        <a:t>Ομάδα μαθημάτων Ανθρωπιστικών Σπουδών</a:t>
                      </a:r>
                    </a:p>
                  </a:txBody>
                  <a:tcPr marT="45728" marB="45728" anchor="ctr"/>
                </a:tc>
                <a:tc hMerge="1">
                  <a:txBody>
                    <a:bodyPr/>
                    <a:lstStyle/>
                    <a:p>
                      <a:endParaRPr lang="el-GR"/>
                    </a:p>
                  </a:txBody>
                  <a:tcPr/>
                </a:tc>
                <a:tc rowSpan="3">
                  <a:txBody>
                    <a:bodyPr/>
                    <a:lstStyle/>
                    <a:p>
                      <a:pPr algn="ctr"/>
                      <a:r>
                        <a:rPr lang="el-GR" sz="1800" dirty="0"/>
                        <a:t> ή</a:t>
                      </a:r>
                    </a:p>
                  </a:txBody>
                  <a:tcPr marT="45728" marB="45728" anchor="ctr">
                    <a:lnB w="12700" cap="flat" cmpd="sng" algn="ctr">
                      <a:solidFill>
                        <a:schemeClr val="bg1"/>
                      </a:solidFill>
                      <a:prstDash val="solid"/>
                      <a:round/>
                      <a:headEnd type="none" w="med" len="med"/>
                      <a:tailEnd type="none" w="med" len="med"/>
                    </a:lnB>
                  </a:tcPr>
                </a:tc>
                <a:tc gridSpan="2">
                  <a:txBody>
                    <a:bodyPr/>
                    <a:lstStyle/>
                    <a:p>
                      <a:r>
                        <a:rPr lang="el-GR" sz="1800" dirty="0"/>
                        <a:t>Ομάδα μαθημάτων Θετικών</a:t>
                      </a:r>
                      <a:r>
                        <a:rPr lang="el-GR" sz="1800" baseline="0" dirty="0"/>
                        <a:t> Σπουδών</a:t>
                      </a:r>
                      <a:endParaRPr lang="el-GR" sz="1800" dirty="0"/>
                    </a:p>
                  </a:txBody>
                  <a:tcPr marT="45728" marB="45728" anchor="ctr"/>
                </a:tc>
                <a:tc hMerge="1">
                  <a:txBody>
                    <a:bodyPr/>
                    <a:lstStyle/>
                    <a:p>
                      <a:endParaRPr lang="el-GR"/>
                    </a:p>
                  </a:txBody>
                  <a:tcPr/>
                </a:tc>
                <a:extLst>
                  <a:ext uri="{0D108BD9-81ED-4DB2-BD59-A6C34878D82A}">
                    <a16:rowId xmlns:a16="http://schemas.microsoft.com/office/drawing/2014/main" val="10001"/>
                  </a:ext>
                </a:extLst>
              </a:tr>
              <a:tr h="889721">
                <a:tc>
                  <a:txBody>
                    <a:bodyPr/>
                    <a:lstStyle/>
                    <a:p>
                      <a:pPr algn="l"/>
                      <a:r>
                        <a:rPr lang="el-GR" sz="1800" dirty="0">
                          <a:solidFill>
                            <a:srgbClr val="FF0000"/>
                          </a:solidFill>
                        </a:rPr>
                        <a:t>Αρχαία Ελληνική Γλώσσα και Γραμματεία </a:t>
                      </a:r>
                    </a:p>
                  </a:txBody>
                  <a:tcPr marT="45728" marB="45728" anchor="ctr"/>
                </a:tc>
                <a:tc>
                  <a:txBody>
                    <a:bodyPr/>
                    <a:lstStyle/>
                    <a:p>
                      <a:pPr algn="ctr"/>
                      <a:r>
                        <a:rPr lang="en-US" sz="1800" dirty="0"/>
                        <a:t>3</a:t>
                      </a:r>
                      <a:r>
                        <a:rPr lang="el-GR" sz="1800" dirty="0"/>
                        <a:t> ώρες</a:t>
                      </a:r>
                    </a:p>
                  </a:txBody>
                  <a:tcPr marT="45728" marB="45728" anchor="ctr"/>
                </a:tc>
                <a:tc vMerge="1">
                  <a:txBody>
                    <a:bodyPr/>
                    <a:lstStyle/>
                    <a:p>
                      <a:endParaRPr lang="el-GR"/>
                    </a:p>
                  </a:txBody>
                  <a:tcPr/>
                </a:tc>
                <a:tc>
                  <a:txBody>
                    <a:bodyPr/>
                    <a:lstStyle/>
                    <a:p>
                      <a:pPr algn="l"/>
                      <a:r>
                        <a:rPr lang="el-GR" sz="1800" dirty="0">
                          <a:solidFill>
                            <a:srgbClr val="FF0000"/>
                          </a:solidFill>
                        </a:rPr>
                        <a:t>Φυσική </a:t>
                      </a:r>
                    </a:p>
                  </a:txBody>
                  <a:tcPr marT="45728" marB="45728" anchor="ctr"/>
                </a:tc>
                <a:tc>
                  <a:txBody>
                    <a:bodyPr/>
                    <a:lstStyle/>
                    <a:p>
                      <a:pPr algn="ctr"/>
                      <a:r>
                        <a:rPr lang="el-GR" sz="1800" dirty="0"/>
                        <a:t>2 ώρες</a:t>
                      </a:r>
                    </a:p>
                  </a:txBody>
                  <a:tcPr marT="45728" marB="45728" anchor="ctr"/>
                </a:tc>
                <a:extLst>
                  <a:ext uri="{0D108BD9-81ED-4DB2-BD59-A6C34878D82A}">
                    <a16:rowId xmlns:a16="http://schemas.microsoft.com/office/drawing/2014/main" val="10002"/>
                  </a:ext>
                </a:extLst>
              </a:tr>
              <a:tr h="1463056">
                <a:tc>
                  <a:txBody>
                    <a:bodyPr/>
                    <a:lstStyle/>
                    <a:p>
                      <a:pPr algn="l"/>
                      <a:r>
                        <a:rPr lang="el-GR" sz="1800" b="0" i="0" u="none" strike="noStrike" kern="1200" baseline="0" dirty="0">
                          <a:solidFill>
                            <a:srgbClr val="FF0000"/>
                          </a:solidFill>
                          <a:latin typeface="+mn-lt"/>
                          <a:ea typeface="+mn-ea"/>
                          <a:cs typeface="+mn-cs"/>
                        </a:rPr>
                        <a:t>Λατινικά</a:t>
                      </a:r>
                    </a:p>
                  </a:txBody>
                  <a:tcPr marT="45728" marB="45728" anchor="ctr"/>
                </a:tc>
                <a:tc>
                  <a:txBody>
                    <a:bodyPr/>
                    <a:lstStyle/>
                    <a:p>
                      <a:pPr algn="ctr"/>
                      <a:r>
                        <a:rPr lang="el-GR" sz="1800" dirty="0"/>
                        <a:t>2 ώρες</a:t>
                      </a:r>
                    </a:p>
                  </a:txBody>
                  <a:tcPr marT="45728" marB="45728" anchor="ctr"/>
                </a:tc>
                <a:tc vMerge="1">
                  <a:txBody>
                    <a:bodyPr/>
                    <a:lstStyle/>
                    <a:p>
                      <a:endParaRPr lang="el-GR"/>
                    </a:p>
                  </a:txBody>
                  <a:tcPr/>
                </a:tc>
                <a:tc>
                  <a:txBody>
                    <a:bodyPr/>
                    <a:lstStyle/>
                    <a:p>
                      <a:pPr algn="l"/>
                      <a:r>
                        <a:rPr lang="el-GR" sz="1800" dirty="0">
                          <a:solidFill>
                            <a:srgbClr val="FF0000"/>
                          </a:solidFill>
                        </a:rPr>
                        <a:t>Μαθηματικά </a:t>
                      </a:r>
                    </a:p>
                  </a:txBody>
                  <a:tcPr marT="45728" marB="45728" anchor="ctr">
                    <a:lnR w="12700" cap="flat" cmpd="sng" algn="ctr">
                      <a:solidFill>
                        <a:schemeClr val="bg1"/>
                      </a:solidFill>
                      <a:prstDash val="solid"/>
                      <a:round/>
                      <a:headEnd type="none" w="med" len="med"/>
                      <a:tailEnd type="none" w="med" len="med"/>
                    </a:lnR>
                  </a:tcPr>
                </a:tc>
                <a:tc>
                  <a:txBody>
                    <a:bodyPr/>
                    <a:lstStyle/>
                    <a:p>
                      <a:pPr algn="ctr"/>
                      <a:r>
                        <a:rPr lang="el-GR" sz="1800" dirty="0"/>
                        <a:t>3 ώρες</a:t>
                      </a:r>
                    </a:p>
                  </a:txBody>
                  <a:tcPr marT="45728" marB="45728" anchor="ctr">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3514288127"/>
                  </a:ext>
                </a:extLst>
              </a:tr>
              <a:tr h="370901">
                <a:tc gridSpan="4">
                  <a:txBody>
                    <a:bodyPr/>
                    <a:lstStyle/>
                    <a:p>
                      <a:pPr algn="l"/>
                      <a:r>
                        <a:rPr lang="el-GR" sz="1800" b="1" dirty="0"/>
                        <a:t>Σύνολο ωρών σε</a:t>
                      </a:r>
                      <a:r>
                        <a:rPr lang="el-GR" sz="1800" b="1" baseline="0" dirty="0"/>
                        <a:t> κάθε Ομάδα </a:t>
                      </a:r>
                      <a:r>
                        <a:rPr lang="el-GR" sz="1800" b="1" dirty="0"/>
                        <a:t>μαθημάτων προσανατολισμού</a:t>
                      </a:r>
                    </a:p>
                  </a:txBody>
                  <a:tcPr marT="45728" marB="45728">
                    <a:lnR w="12700" cap="flat" cmpd="sng" algn="ctr">
                      <a:solidFill>
                        <a:schemeClr val="bg1"/>
                      </a:solidFill>
                      <a:prstDash val="solid"/>
                      <a:round/>
                      <a:headEnd type="none" w="med" len="med"/>
                      <a:tailEnd type="none" w="med" len="med"/>
                    </a:lnR>
                  </a:tcPr>
                </a:tc>
                <a:tc hMerge="1">
                  <a:txBody>
                    <a:bodyPr/>
                    <a:lstStyle/>
                    <a:p>
                      <a:endParaRPr lang="el-GR" dirty="0"/>
                    </a:p>
                  </a:txBody>
                  <a:tcPr/>
                </a:tc>
                <a:tc hMerge="1">
                  <a:txBody>
                    <a:bodyPr/>
                    <a:lstStyle/>
                    <a:p>
                      <a:pPr algn="ctr"/>
                      <a:endParaRPr lang="el-GR" dirty="0"/>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endParaRPr lang="el-GR" dirty="0"/>
                    </a:p>
                  </a:txBody>
                  <a:tcPr/>
                </a:tc>
                <a:tc>
                  <a:txBody>
                    <a:bodyPr/>
                    <a:lstStyle/>
                    <a:p>
                      <a:r>
                        <a:rPr lang="en-US" sz="1800" dirty="0"/>
                        <a:t>5</a:t>
                      </a:r>
                      <a:r>
                        <a:rPr lang="el-GR" sz="1800" dirty="0"/>
                        <a:t> ώρες</a:t>
                      </a:r>
                    </a:p>
                  </a:txBody>
                  <a:tcPr marT="45728" marB="45728">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0004"/>
                  </a:ext>
                </a:extLst>
              </a:tr>
              <a:tr h="640186">
                <a:tc gridSpan="4">
                  <a:txBody>
                    <a:bodyPr/>
                    <a:lstStyle/>
                    <a:p>
                      <a:pPr algn="l"/>
                      <a:r>
                        <a:rPr lang="el-GR" sz="1800" b="1" dirty="0"/>
                        <a:t>Γενικό Σύνολο Κοινού Προγράμματος και Ομάδας</a:t>
                      </a:r>
                      <a:r>
                        <a:rPr lang="el-GR" sz="1800" b="1" baseline="0" dirty="0"/>
                        <a:t> </a:t>
                      </a:r>
                      <a:r>
                        <a:rPr lang="el-GR" sz="1800" b="1" dirty="0"/>
                        <a:t>μαθημάτων προσανατολισμού</a:t>
                      </a:r>
                    </a:p>
                  </a:txBody>
                  <a:tcPr marT="45728" marB="45728" anchor="ctr"/>
                </a:tc>
                <a:tc hMerge="1">
                  <a:txBody>
                    <a:bodyPr/>
                    <a:lstStyle/>
                    <a:p>
                      <a:endParaRPr lang="el-GR"/>
                    </a:p>
                  </a:txBody>
                  <a:tcPr/>
                </a:tc>
                <a:tc hMerge="1">
                  <a:txBody>
                    <a:bodyPr/>
                    <a:lstStyle/>
                    <a:p>
                      <a:pPr algn="ctr"/>
                      <a:endParaRPr lang="el-GR" dirty="0"/>
                    </a:p>
                  </a:txBody>
                  <a:tcPr anchor="ctr">
                    <a:lnT w="12700" cap="flat" cmpd="sng" algn="ctr">
                      <a:solidFill>
                        <a:schemeClr val="bg1"/>
                      </a:solidFill>
                      <a:prstDash val="solid"/>
                      <a:round/>
                      <a:headEnd type="none" w="med" len="med"/>
                      <a:tailEnd type="none" w="med" len="med"/>
                    </a:lnT>
                  </a:tcPr>
                </a:tc>
                <a:tc hMerge="1">
                  <a:txBody>
                    <a:bodyPr/>
                    <a:lstStyle/>
                    <a:p>
                      <a:endParaRPr lang="el-GR"/>
                    </a:p>
                  </a:txBody>
                  <a:tcPr/>
                </a:tc>
                <a:tc>
                  <a:txBody>
                    <a:bodyPr/>
                    <a:lstStyle/>
                    <a:p>
                      <a:r>
                        <a:rPr lang="el-GR" sz="1800" b="1" dirty="0"/>
                        <a:t>35 ώρες/ εβδομάδα</a:t>
                      </a:r>
                    </a:p>
                  </a:txBody>
                  <a:tcPr marT="45728" marB="45728"/>
                </a:tc>
                <a:extLst>
                  <a:ext uri="{0D108BD9-81ED-4DB2-BD59-A6C34878D82A}">
                    <a16:rowId xmlns:a16="http://schemas.microsoft.com/office/drawing/2014/main" val="10005"/>
                  </a:ext>
                </a:extLst>
              </a:tr>
            </a:tbl>
          </a:graphicData>
        </a:graphic>
      </p:graphicFrame>
      <p:sp>
        <p:nvSpPr>
          <p:cNvPr id="6" name="Slide Number Placeholder 5"/>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27E5DBE-B00C-4A2E-B184-7DDFC2752190}" type="slidenum">
              <a:rPr lang="el-GR" altLang="el-GR">
                <a:solidFill>
                  <a:srgbClr val="898989"/>
                </a:solidFill>
                <a:latin typeface="Calibri" panose="020F0502020204030204" pitchFamily="34" charset="0"/>
              </a:rPr>
              <a:pPr eaLnBrk="1" hangingPunct="1"/>
              <a:t>6</a:t>
            </a:fld>
            <a:endParaRPr lang="el-GR" altLang="el-GR">
              <a:solidFill>
                <a:srgbClr val="898989"/>
              </a:solidFill>
              <a:latin typeface="Calibri" panose="020F050202020403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 Τίτλος"/>
          <p:cNvSpPr>
            <a:spLocks noGrp="1"/>
          </p:cNvSpPr>
          <p:nvPr>
            <p:ph type="title"/>
          </p:nvPr>
        </p:nvSpPr>
        <p:spPr/>
        <p:txBody>
          <a:bodyPr/>
          <a:lstStyle/>
          <a:p>
            <a:r>
              <a:rPr lang="el-GR" sz="3200" dirty="0"/>
              <a:t> </a:t>
            </a:r>
            <a:r>
              <a:rPr lang="el-GR" sz="3200" b="1" dirty="0"/>
              <a:t>Προαγωγή Μαθητών Α &amp;Β Γενικού Λυκείου </a:t>
            </a:r>
            <a:br>
              <a:rPr lang="el-GR" sz="3200" b="1" dirty="0"/>
            </a:br>
            <a:r>
              <a:rPr lang="el-GR" sz="1400" b="1" dirty="0"/>
              <a:t>(ΥΑ 102474/Δ2/20-8-2021 ΦΕΚ </a:t>
            </a:r>
            <a:r>
              <a:rPr lang="el-GR" sz="1400" b="1" dirty="0" err="1"/>
              <a:t>τ.Β</a:t>
            </a:r>
            <a:r>
              <a:rPr lang="el-GR" sz="1400" b="1" dirty="0"/>
              <a:t> 4134/9-9-2021)</a:t>
            </a:r>
            <a:endParaRPr lang="el-GR" sz="1400" dirty="0"/>
          </a:p>
        </p:txBody>
      </p:sp>
      <p:sp>
        <p:nvSpPr>
          <p:cNvPr id="3" name="2 - Θέση περιεχομένου"/>
          <p:cNvSpPr>
            <a:spLocks noGrp="1"/>
          </p:cNvSpPr>
          <p:nvPr>
            <p:ph idx="1"/>
          </p:nvPr>
        </p:nvSpPr>
        <p:spPr/>
        <p:txBody>
          <a:bodyPr rtlCol="0">
            <a:normAutofit fontScale="70000" lnSpcReduction="20000"/>
          </a:bodyPr>
          <a:lstStyle/>
          <a:p>
            <a:endParaRPr lang="el-GR" sz="2000" dirty="0"/>
          </a:p>
          <a:p>
            <a:r>
              <a:rPr lang="el-GR" dirty="0"/>
              <a:t>Τα μαθήματα της Α΄ τάξης Ημερήσιου κατανέμονται σε δύο (2) ομάδες:</a:t>
            </a:r>
          </a:p>
          <a:p>
            <a:pPr lvl="1"/>
            <a:r>
              <a:rPr lang="el-GR" dirty="0"/>
              <a:t>Η ομάδα Α΄ περιλαμβάνει τα μαθήματα Γενικής Παιδείας που εξετάζονται γραπτώς στις προαγωγικές εξετάσεις και είναι τα εξής:</a:t>
            </a:r>
          </a:p>
          <a:p>
            <a:pPr lvl="2"/>
            <a:r>
              <a:rPr lang="el-GR" b="1" i="1" dirty="0"/>
              <a:t>Ελληνική Γλώσσα (Αρχαία Ελληνική Γλώσσα και Γραμματεία και τρίωρη συνεξέταση των κλάδων Νέα Ελληνική Γλώσσα και Νέα Ελληνική Λογοτεχνία),</a:t>
            </a:r>
          </a:p>
          <a:p>
            <a:pPr lvl="2"/>
            <a:r>
              <a:rPr lang="el-GR" b="1" i="1" dirty="0"/>
              <a:t>Μαθηματικά (Άλγεβρα και Γεωμετρία),</a:t>
            </a:r>
          </a:p>
          <a:p>
            <a:pPr lvl="2"/>
            <a:r>
              <a:rPr lang="el-GR" b="1" i="1" dirty="0"/>
              <a:t>Ιστορία,</a:t>
            </a:r>
          </a:p>
          <a:p>
            <a:pPr lvl="2"/>
            <a:r>
              <a:rPr lang="el-GR" b="1" i="1" dirty="0"/>
              <a:t>Φυσικές Επιστήμες (μόνο οι κλάδοι Φυσική και Χημεία),</a:t>
            </a:r>
          </a:p>
          <a:p>
            <a:pPr lvl="2"/>
            <a:r>
              <a:rPr lang="el-GR" b="1" i="1" dirty="0"/>
              <a:t>Αγγλικά</a:t>
            </a:r>
          </a:p>
          <a:p>
            <a:pPr lvl="1"/>
            <a:r>
              <a:rPr lang="el-GR" sz="2900" dirty="0"/>
              <a:t>Η ομάδα Β΄ περιλαμβάνει τα υπόλοιπα μαθήματα Γενικής Παιδείας και τα μαθήματα Επιλογής, τα οποία δεν εξετάζονται γραπτώς στις προαγωγικές εξετάσεις.</a:t>
            </a:r>
          </a:p>
          <a:p>
            <a:endParaRPr lang="el-GR" sz="2100" b="1" dirty="0"/>
          </a:p>
        </p:txBody>
      </p:sp>
      <p:sp>
        <p:nvSpPr>
          <p:cNvPr id="5" name="Slide Number Placeholder 4"/>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3707B61-A61B-44F0-8209-797D82E92835}" type="slidenum">
              <a:rPr lang="el-GR" altLang="el-GR">
                <a:solidFill>
                  <a:srgbClr val="898989"/>
                </a:solidFill>
                <a:latin typeface="Calibri" panose="020F0502020204030204" pitchFamily="34" charset="0"/>
              </a:rPr>
              <a:pPr eaLnBrk="1" hangingPunct="1"/>
              <a:t>7</a:t>
            </a:fld>
            <a:endParaRPr lang="el-GR" altLang="el-GR">
              <a:solidFill>
                <a:srgbClr val="898989"/>
              </a:solidFill>
              <a:latin typeface="Calibri" panose="020F0502020204030204" pitchFamily="34" charset="0"/>
            </a:endParaRPr>
          </a:p>
        </p:txBody>
      </p:sp>
    </p:spTree>
    <p:extLst>
      <p:ext uri="{BB962C8B-B14F-4D97-AF65-F5344CB8AC3E}">
        <p14:creationId xmlns:p14="http://schemas.microsoft.com/office/powerpoint/2010/main" val="18788043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 Τίτλος"/>
          <p:cNvSpPr>
            <a:spLocks noGrp="1"/>
          </p:cNvSpPr>
          <p:nvPr>
            <p:ph type="title"/>
          </p:nvPr>
        </p:nvSpPr>
        <p:spPr/>
        <p:txBody>
          <a:bodyPr/>
          <a:lstStyle/>
          <a:p>
            <a:r>
              <a:rPr lang="el-GR" sz="3200" dirty="0"/>
              <a:t> </a:t>
            </a:r>
            <a:r>
              <a:rPr lang="el-GR" sz="3200" b="1" dirty="0"/>
              <a:t>Προαγωγή Μαθητών Α &amp;Β Γενικού Λυκείου </a:t>
            </a:r>
            <a:br>
              <a:rPr lang="el-GR" sz="3200" b="1" dirty="0"/>
            </a:br>
            <a:r>
              <a:rPr lang="el-GR" sz="1400" b="1" dirty="0"/>
              <a:t>(ΥΑ 71388/Δ2/8-5-2019 ΦΕΚ </a:t>
            </a:r>
            <a:r>
              <a:rPr lang="el-GR" sz="1400" b="1" dirty="0" err="1"/>
              <a:t>τ.Β</a:t>
            </a:r>
            <a:r>
              <a:rPr lang="el-GR" sz="1400" b="1" dirty="0"/>
              <a:t> 1674/14-5-2019, ΥΑ 107268/Δ2/3-7-2019 ΦΕΚ τ. Β 2881/5-7-2019)</a:t>
            </a:r>
            <a:endParaRPr lang="el-GR" sz="1400" dirty="0"/>
          </a:p>
        </p:txBody>
      </p:sp>
      <p:sp>
        <p:nvSpPr>
          <p:cNvPr id="3" name="2 - Θέση περιεχομένου"/>
          <p:cNvSpPr>
            <a:spLocks noGrp="1"/>
          </p:cNvSpPr>
          <p:nvPr>
            <p:ph idx="1"/>
          </p:nvPr>
        </p:nvSpPr>
        <p:spPr/>
        <p:txBody>
          <a:bodyPr rtlCol="0">
            <a:normAutofit fontScale="77500" lnSpcReduction="20000"/>
          </a:bodyPr>
          <a:lstStyle/>
          <a:p>
            <a:endParaRPr lang="el-GR" sz="2000" dirty="0"/>
          </a:p>
          <a:p>
            <a:r>
              <a:rPr lang="el-GR" dirty="0"/>
              <a:t>Τα μαθήματα της Β΄ τάξης Ημερήσιου Γενικού Λυκείου κατανέμονται σε δύο (2) ομάδες:</a:t>
            </a:r>
          </a:p>
          <a:p>
            <a:pPr lvl="1"/>
            <a:r>
              <a:rPr lang="el-GR" dirty="0"/>
              <a:t> Η ομάδα Α΄ περιλαμβάνει τα μαθήματα που εξετάζονται γραπτώς στις προαγωγικές εξετάσεις και είναι τα εξής:</a:t>
            </a:r>
          </a:p>
          <a:p>
            <a:pPr lvl="2"/>
            <a:r>
              <a:rPr lang="el-GR" b="1" i="1" dirty="0"/>
              <a:t>Γενικής Παιδείας:</a:t>
            </a:r>
          </a:p>
          <a:p>
            <a:pPr lvl="3"/>
            <a:r>
              <a:rPr lang="el-GR" b="1" i="1" dirty="0"/>
              <a:t>Ελληνική Γλώσσα (μόνο ο κλάδος Νέα Ελληνική Γλώσσα και Λογοτεχνία),</a:t>
            </a:r>
          </a:p>
          <a:p>
            <a:pPr lvl="3"/>
            <a:r>
              <a:rPr lang="el-GR" b="1" i="1" dirty="0"/>
              <a:t>Ιστορία,</a:t>
            </a:r>
          </a:p>
          <a:p>
            <a:pPr lvl="3"/>
            <a:r>
              <a:rPr lang="el-GR" b="1" i="1" dirty="0"/>
              <a:t>Φυσικές Επιστήμες (μόνο ο κλάδος Βιολογία),</a:t>
            </a:r>
          </a:p>
          <a:p>
            <a:pPr lvl="3"/>
            <a:r>
              <a:rPr lang="el-GR" b="1" i="1" dirty="0"/>
              <a:t>Μαθηματικά (Άλγεβρα και Γεωμετρία),</a:t>
            </a:r>
          </a:p>
          <a:p>
            <a:pPr lvl="3"/>
            <a:r>
              <a:rPr lang="el-GR" b="1" i="1" dirty="0"/>
              <a:t>Αγγλικά</a:t>
            </a:r>
          </a:p>
          <a:p>
            <a:pPr lvl="2"/>
            <a:r>
              <a:rPr lang="el-GR" b="1" i="1" dirty="0"/>
              <a:t>και τα μαθήματα Ομάδων Προσανατολισμού.</a:t>
            </a:r>
          </a:p>
          <a:p>
            <a:pPr lvl="1"/>
            <a:r>
              <a:rPr lang="el-GR" dirty="0"/>
              <a:t>Η ομάδα Β΄ περιλαμβάνει τα υπόλοιπα μαθήματα Γενικής Παιδείας, τα οποία δεν εξετάζονται γραπτώς στις προαγωγικές εξετάσεις.</a:t>
            </a:r>
            <a:endParaRPr lang="el-GR" sz="4800" b="1" dirty="0"/>
          </a:p>
        </p:txBody>
      </p:sp>
      <p:sp>
        <p:nvSpPr>
          <p:cNvPr id="5" name="Slide Number Placeholder 4"/>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3707B61-A61B-44F0-8209-797D82E92835}" type="slidenum">
              <a:rPr lang="el-GR" altLang="el-GR">
                <a:solidFill>
                  <a:srgbClr val="898989"/>
                </a:solidFill>
                <a:latin typeface="Calibri" panose="020F0502020204030204" pitchFamily="34" charset="0"/>
              </a:rPr>
              <a:pPr eaLnBrk="1" hangingPunct="1"/>
              <a:t>8</a:t>
            </a:fld>
            <a:endParaRPr lang="el-GR" altLang="el-GR">
              <a:solidFill>
                <a:srgbClr val="898989"/>
              </a:solidFill>
              <a:latin typeface="Calibri" panose="020F0502020204030204" pitchFamily="34" charset="0"/>
            </a:endParaRPr>
          </a:p>
        </p:txBody>
      </p:sp>
    </p:spTree>
    <p:extLst>
      <p:ext uri="{BB962C8B-B14F-4D97-AF65-F5344CB8AC3E}">
        <p14:creationId xmlns:p14="http://schemas.microsoft.com/office/powerpoint/2010/main" val="19937071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 Τίτλος"/>
          <p:cNvSpPr>
            <a:spLocks noGrp="1"/>
          </p:cNvSpPr>
          <p:nvPr>
            <p:ph type="title"/>
          </p:nvPr>
        </p:nvSpPr>
        <p:spPr/>
        <p:txBody>
          <a:bodyPr/>
          <a:lstStyle/>
          <a:p>
            <a:r>
              <a:rPr lang="el-GR" sz="3200" dirty="0"/>
              <a:t> </a:t>
            </a:r>
            <a:r>
              <a:rPr lang="el-GR" sz="3200" b="1" dirty="0"/>
              <a:t>Προαγωγή Μαθητών Α &amp; Β Γενικού Λυκείου </a:t>
            </a:r>
            <a:br>
              <a:rPr lang="el-GR" sz="3200" b="1" dirty="0"/>
            </a:br>
            <a:r>
              <a:rPr lang="el-GR" sz="1400" b="1" dirty="0"/>
              <a:t>( </a:t>
            </a:r>
            <a:r>
              <a:rPr lang="el-GR" sz="1400" b="1" dirty="0" err="1"/>
              <a:t>Αρθ</a:t>
            </a:r>
            <a:r>
              <a:rPr lang="el-GR" sz="1400" b="1" dirty="0"/>
              <a:t>. 109 §1,2,3 Ν 4160/2019 ΦΕΚ </a:t>
            </a:r>
            <a:r>
              <a:rPr lang="el-GR" sz="1400" b="1" dirty="0" err="1"/>
              <a:t>τ.Α</a:t>
            </a:r>
            <a:r>
              <a:rPr lang="el-GR" sz="1400" b="1" dirty="0"/>
              <a:t> 70/7-5-2019)</a:t>
            </a:r>
            <a:endParaRPr lang="el-GR" sz="1400" dirty="0"/>
          </a:p>
        </p:txBody>
      </p:sp>
      <mc:AlternateContent xmlns:mc="http://schemas.openxmlformats.org/markup-compatibility/2006" xmlns:a14="http://schemas.microsoft.com/office/drawing/2010/main">
        <mc:Choice Requires="a14">
          <p:sp>
            <p:nvSpPr>
              <p:cNvPr id="3" name="2 - Θέση περιεχομένου"/>
              <p:cNvSpPr>
                <a:spLocks noGrp="1"/>
              </p:cNvSpPr>
              <p:nvPr>
                <p:ph idx="1"/>
              </p:nvPr>
            </p:nvSpPr>
            <p:spPr/>
            <p:txBody>
              <a:bodyPr rtlCol="0">
                <a:normAutofit fontScale="85000" lnSpcReduction="20000"/>
              </a:bodyPr>
              <a:lstStyle/>
              <a:p>
                <a:endParaRPr lang="el-GR" sz="2000" dirty="0"/>
              </a:p>
              <a:p>
                <a:r>
                  <a:rPr lang="el-GR" dirty="0"/>
                  <a:t>Για τις Α΄ και Β΄ τάξεις του Γενικού Λυκείου ο βαθμός ετήσιας επίδοσης του μαθητή σε κάθε μάθημα γραπτώς εξεταζόμενο είναι ο μέσος όρος του ετήσιου προφορικού βαθμού με τον αντίστοιχο βαθμό των γραπτών εξετάσεων </a:t>
                </a:r>
                <a14:m>
                  <m:oMath xmlns:m="http://schemas.openxmlformats.org/officeDocument/2006/math">
                    <m:f>
                      <m:fPr>
                        <m:ctrlPr>
                          <a:rPr lang="el-GR" i="1" smtClean="0">
                            <a:latin typeface="Cambria Math" panose="02040503050406030204" pitchFamily="18" charset="0"/>
                          </a:rPr>
                        </m:ctrlPr>
                      </m:fPr>
                      <m:num>
                        <m:r>
                          <m:rPr>
                            <m:sty m:val="p"/>
                          </m:rPr>
                          <a:rPr lang="el-GR" b="0" i="0" smtClean="0">
                            <a:latin typeface="Cambria Math" panose="02040503050406030204" pitchFamily="18" charset="0"/>
                          </a:rPr>
                          <m:t>Α</m:t>
                        </m:r>
                        <m:r>
                          <a:rPr lang="el-GR" b="0" i="1" smtClean="0">
                            <a:latin typeface="Cambria Math" panose="02040503050406030204" pitchFamily="18" charset="0"/>
                          </a:rPr>
                          <m:t>+</m:t>
                        </m:r>
                        <m:r>
                          <m:rPr>
                            <m:sty m:val="p"/>
                          </m:rPr>
                          <a:rPr lang="el-GR" b="0" i="0" smtClean="0">
                            <a:latin typeface="Cambria Math" panose="02040503050406030204" pitchFamily="18" charset="0"/>
                          </a:rPr>
                          <m:t>Β</m:t>
                        </m:r>
                        <m:r>
                          <a:rPr lang="el-GR" b="0" i="0" smtClean="0">
                            <a:latin typeface="Cambria Math" panose="02040503050406030204" pitchFamily="18" charset="0"/>
                          </a:rPr>
                          <m:t>+2</m:t>
                        </m:r>
                        <m:r>
                          <m:rPr>
                            <m:sty m:val="p"/>
                          </m:rPr>
                          <a:rPr lang="el-GR" b="0" i="0" smtClean="0">
                            <a:latin typeface="Cambria Math" panose="02040503050406030204" pitchFamily="18" charset="0"/>
                          </a:rPr>
                          <m:t>Γ</m:t>
                        </m:r>
                      </m:num>
                      <m:den>
                        <m:r>
                          <a:rPr lang="el-GR" b="0" i="1" smtClean="0">
                            <a:latin typeface="Cambria Math" panose="02040503050406030204" pitchFamily="18" charset="0"/>
                          </a:rPr>
                          <m:t>4</m:t>
                        </m:r>
                      </m:den>
                    </m:f>
                  </m:oMath>
                </a14:m>
                <a:endParaRPr lang="el-GR" dirty="0"/>
              </a:p>
              <a:p>
                <a:r>
                  <a:rPr lang="el-GR" dirty="0"/>
                  <a:t>Ο βαθμός ετήσιας επίδοσης στα μαθήματα που αποτελούν κλάδους είναι ο μέσος όρος των βαθμών των μαθημάτων-κλάδων.</a:t>
                </a:r>
              </a:p>
              <a:p>
                <a:r>
                  <a:rPr lang="el-GR" dirty="0"/>
                  <a:t>Για τα μαθήματα που δεν εξετάζονται γραπτώς, βαθμός ετήσιας επίδοσης είναι ο μέσος όρος των βαθμών των δύο (2) </a:t>
                </a:r>
                <a:r>
                  <a:rPr lang="el-GR" dirty="0" err="1"/>
                  <a:t>τετραμήνων</a:t>
                </a:r>
                <a:r>
                  <a:rPr lang="el-GR" dirty="0"/>
                  <a:t>.</a:t>
                </a:r>
              </a:p>
              <a:p>
                <a:endParaRPr lang="el-GR" dirty="0"/>
              </a:p>
            </p:txBody>
          </p:sp>
        </mc:Choice>
        <mc:Fallback xmlns="">
          <p:sp>
            <p:nvSpPr>
              <p:cNvPr id="3" name="2 - Θέση περιεχομένου"/>
              <p:cNvSpPr>
                <a:spLocks noGrp="1" noRot="1" noChangeAspect="1" noMove="1" noResize="1" noEditPoints="1" noAdjustHandles="1" noChangeArrowheads="1" noChangeShapeType="1" noTextEdit="1"/>
              </p:cNvSpPr>
              <p:nvPr>
                <p:ph idx="1"/>
              </p:nvPr>
            </p:nvSpPr>
            <p:spPr>
              <a:blipFill>
                <a:blip r:embed="rId3"/>
                <a:stretch>
                  <a:fillRect l="-1259"/>
                </a:stretch>
              </a:blipFill>
            </p:spPr>
            <p:txBody>
              <a:bodyPr/>
              <a:lstStyle/>
              <a:p>
                <a:r>
                  <a:rPr lang="el-GR">
                    <a:noFill/>
                  </a:rPr>
                  <a:t> </a:t>
                </a:r>
              </a:p>
            </p:txBody>
          </p:sp>
        </mc:Fallback>
      </mc:AlternateContent>
      <p:sp>
        <p:nvSpPr>
          <p:cNvPr id="5" name="Slide Number Placeholder 4"/>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3707B61-A61B-44F0-8209-797D82E92835}" type="slidenum">
              <a:rPr lang="el-GR" altLang="el-GR">
                <a:solidFill>
                  <a:srgbClr val="898989"/>
                </a:solidFill>
                <a:latin typeface="Calibri" panose="020F0502020204030204" pitchFamily="34" charset="0"/>
              </a:rPr>
              <a:pPr eaLnBrk="1" hangingPunct="1"/>
              <a:t>9</a:t>
            </a:fld>
            <a:endParaRPr lang="el-GR" altLang="el-GR">
              <a:solidFill>
                <a:srgbClr val="898989"/>
              </a:solidFill>
              <a:latin typeface="Calibri" panose="020F0502020204030204" pitchFamily="34" charset="0"/>
            </a:endParaRPr>
          </a:p>
        </p:txBody>
      </p:sp>
    </p:spTree>
    <p:extLst>
      <p:ext uri="{BB962C8B-B14F-4D97-AF65-F5344CB8AC3E}">
        <p14:creationId xmlns:p14="http://schemas.microsoft.com/office/powerpoint/2010/main" val="3424289810"/>
      </p:ext>
    </p:extLst>
  </p:cSld>
  <p:clrMapOvr>
    <a:masterClrMapping/>
  </p:clrMapOvr>
</p:sld>
</file>

<file path=ppt/theme/theme1.xml><?xml version="1.0" encoding="utf-8"?>
<a:theme xmlns:a="http://schemas.openxmlformats.org/drawingml/2006/main" name="Θέμα του Office">
  <a:themeElements>
    <a:clrScheme name="Ροή">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TM02836342[[fn=Ιόντα]]</Template>
  <TotalTime>4047</TotalTime>
  <Words>5862</Words>
  <Application>Microsoft Office PowerPoint</Application>
  <PresentationFormat>Προβολή στην οθόνη (4:3)</PresentationFormat>
  <Paragraphs>489</Paragraphs>
  <Slides>54</Slides>
  <Notes>28</Notes>
  <HiddenSlides>0</HiddenSlides>
  <MMClips>0</MMClips>
  <ScaleCrop>false</ScaleCrop>
  <HeadingPairs>
    <vt:vector size="6" baseType="variant">
      <vt:variant>
        <vt:lpstr>Γραμματοσειρές που χρησιμοποιούνται</vt:lpstr>
      </vt:variant>
      <vt:variant>
        <vt:i4>8</vt:i4>
      </vt:variant>
      <vt:variant>
        <vt:lpstr>Θέμα</vt:lpstr>
      </vt:variant>
      <vt:variant>
        <vt:i4>1</vt:i4>
      </vt:variant>
      <vt:variant>
        <vt:lpstr>Τίτλοι διαφανειών</vt:lpstr>
      </vt:variant>
      <vt:variant>
        <vt:i4>54</vt:i4>
      </vt:variant>
    </vt:vector>
  </HeadingPairs>
  <TitlesOfParts>
    <vt:vector size="63" baseType="lpstr">
      <vt:lpstr>Aptos</vt:lpstr>
      <vt:lpstr>Arial</vt:lpstr>
      <vt:lpstr>Calibri</vt:lpstr>
      <vt:lpstr>Cambria Math</vt:lpstr>
      <vt:lpstr>Courier New</vt:lpstr>
      <vt:lpstr>MyriadPro-Regular</vt:lpstr>
      <vt:lpstr>MyriadPro-Semibold</vt:lpstr>
      <vt:lpstr>Roboto</vt:lpstr>
      <vt:lpstr>Θέμα του Office</vt:lpstr>
      <vt:lpstr>Μαθήματα Α΄ Λυκείου (ΥΑ 74181/Δ2/15-6-2020 ΦΕΚ τ.Β 2338/15-6-2020)</vt:lpstr>
      <vt:lpstr>Μαθήματα Α΄ Λυκείου</vt:lpstr>
      <vt:lpstr>3. Στη Β΄ τάξη Λυκείου εισαγωγή των Ομάδων μαθημάτων Προσανατολισμού:</vt:lpstr>
      <vt:lpstr>Μαθήματα Β΄ Λυκείου (ΥΑ 74181/Δ2/15-6-2020 ΦΕΚ τ.Β 2338/15-6-2020)</vt:lpstr>
      <vt:lpstr>Μαθήματα Β΄ Λυκείου</vt:lpstr>
      <vt:lpstr>Μαθήματα Β΄ Λυκείου</vt:lpstr>
      <vt:lpstr> Προαγωγή Μαθητών Α &amp;Β Γενικού Λυκείου  (ΥΑ 102474/Δ2/20-8-2021 ΦΕΚ τ.Β 4134/9-9-2021)</vt:lpstr>
      <vt:lpstr> Προαγωγή Μαθητών Α &amp;Β Γενικού Λυκείου  (ΥΑ 71388/Δ2/8-5-2019 ΦΕΚ τ.Β 1674/14-5-2019, ΥΑ 107268/Δ2/3-7-2019 ΦΕΚ τ. Β 2881/5-7-2019)</vt:lpstr>
      <vt:lpstr> Προαγωγή Μαθητών Α &amp; Β Γενικού Λυκείου  ( Αρθ. 109 §1,2,3 Ν 4160/2019 ΦΕΚ τ.Α 70/7-5-2019)</vt:lpstr>
      <vt:lpstr> Προαγωγή Μαθητών Α &amp; Β Γενικού Λυκείου  (Αρθ. 112 §1,2,3 Ν 4160/2019 ΦΕΚ τ.Α 70/7-5-2019 και άρθ. 8 §5 Ν. 4692/2020 ΦΕΚ 111/Α/12-6- 2020)</vt:lpstr>
      <vt:lpstr>Μαθήματα Γ΄ Λυκείου (ΥΑ 74181/Δ2/15-6-2020 ΦΕΚ τ.Β 2338/15-6-2020)</vt:lpstr>
      <vt:lpstr>Μαθήματα Γ΄Λυκείου</vt:lpstr>
      <vt:lpstr>Μαθήματα Γ΄ Λυκείου</vt:lpstr>
      <vt:lpstr>Μαθήματα Γ΄ Λυκείου</vt:lpstr>
      <vt:lpstr>Μαθήματα Γ΄ Λυκείου</vt:lpstr>
      <vt:lpstr>Απόλυση Μαθητών Γενικού Λυκείου  (Ν 4692/2020 ΦΕΚ τ.Α 111/12-6-2020 άρθρο 8, ΥΑ 102474/Δ2/20-6-2021, φεκ τ.Β 4134/9-9-2021)</vt:lpstr>
      <vt:lpstr>Απόλυση Μαθητών Γενικού Λυκείου  (άρθ. 8 του Ν. 4692/2020 (ΦΕΚ 111/Α/12-6-2020), παρ. 1 του άρθρ. 163 του Ν. 4763/2020 (ΦΕΚ 254/Α/21-12-2020)</vt:lpstr>
      <vt:lpstr>Τράπεζα Θεμάτων Διαβαθμισμένης Δυσκολίας </vt:lpstr>
      <vt:lpstr>19</vt:lpstr>
      <vt:lpstr>ΕΙΣΑΓΩΓΗ ΣΤΗΝ ΤΡΙΤΟΒΑΘΜΙΑ ΕΚΠΑΙΔΕΥΣΗ ΜΑΘΗΤΩΝ ΓΕΝΙΚΟΥ ΛΥΚΕΙΟΥ</vt:lpstr>
      <vt:lpstr>ΕΙΣΑΓΩΓΗ ΣΤΗΝ ΤΡΙΤΟΒΑΘΜΙΑ ΕΚΠΑΙΔΕΥΣΗ ΜΑΘΗΤΩΝ ΓΕΝΙΚΟΥ ΛΥΚΕΙΟΥ</vt:lpstr>
      <vt:lpstr>Ελάχιστη Βάση Εισαγωγής (ΕΒΕ)</vt:lpstr>
      <vt:lpstr>ΥΠΟΒΟΛΗ ΜΗΧΑΝΟΓΡΑΦΙΚΟΥ ΔΕΛΤΙΟΥ</vt:lpstr>
      <vt:lpstr>ΔΙΚΑΙΟΛΟΓΗΣΗ ΑΠΟΥΣΙΩΝ</vt:lpstr>
      <vt:lpstr>ΔΙΚΑΙΟΛΟΓΗΣΗ ΑΠΟΥΣΙΩΝ</vt:lpstr>
      <vt:lpstr>ΔΙΚΑΙΟΛΟΓΗΣΗ ΑΠΟΥΣΙΩΝ</vt:lpstr>
      <vt:lpstr>Απουσίες δεν λαμβάνονται υπόψη για τον χαρακτηρισμό της φοίτησης</vt:lpstr>
      <vt:lpstr>Απουσίες δεν λαμβάνονται υπόψη για τον χαρακτηρισμό της φοίτησης</vt:lpstr>
      <vt:lpstr>Απουσίες δεν λαμβάνονται υπόψη για τον χαρακτηρισμό της φοίτησης</vt:lpstr>
      <vt:lpstr>Απουσίες δεν λαμβάνονται υπόψη για τον χαρακτηρισμό της φοίτησης</vt:lpstr>
      <vt:lpstr>Απουσίες που δεν λαμβάνονται υπόψη για τον χαρακτηρισμό της φοίτησης</vt:lpstr>
      <vt:lpstr>Απουσίες που δεν λαμβάνονται υπόψη για τον χαρακτηρισμό της φοίτησης</vt:lpstr>
      <vt:lpstr>Απουσίες που δεν λαμβάνονται υπόψη για τον χαρακτηρισμό της φοίτησης</vt:lpstr>
      <vt:lpstr>Απουσίες που δεν λαμβάνονται υπόψη για τον χαρακτηρισμό της φοίτησης</vt:lpstr>
      <vt:lpstr>Απουσίες που δεν λαμβάνονται υπόψη για τον χαρακτηρισμό της φοίτησης</vt:lpstr>
      <vt:lpstr>Απουσίες που δεν λαμβάνονται υπόψη για τον χαρακτηρισμό της φοίτησης</vt:lpstr>
      <vt:lpstr>Απουσίες που δεν λαμβάνονται υπόψη για τον χαρακτηρισμό της φοίτησης</vt:lpstr>
      <vt:lpstr>Απουσίες που δεν λαμβάνονται υπόψη για τον χαρακτηρισμό της φοίτησης</vt:lpstr>
      <vt:lpstr>Απουσίες που δεν λαμβάνονται υπόψη για τον χαρακτηρισμό της φοίτησης</vt:lpstr>
      <vt:lpstr>Απουσίες που δεν λαμβάνονται υπόψη για τον χαρακτηρισμό της φοίτησης</vt:lpstr>
      <vt:lpstr>Ενημέρωση γονέων – Υποχρεώσεις γονέων μαθητών που απουσιάζουν (Άρθρο 26)</vt:lpstr>
      <vt:lpstr>Ενημέρωση γονέων – Υποχρεώσεις γονέων μαθητών που απουσιάζουν (Άρθρο 26)</vt:lpstr>
      <vt:lpstr>Ενημέρωση γονέων – Υποχρεώσεις γονέων μαθητών που απουσιάζουν (Άρθρο 26)</vt:lpstr>
      <vt:lpstr>Ενημέρωση γονέων – Υποχρεώσεις γονέων μαθητών που απουσιάζουν (Άρθρο 26)</vt:lpstr>
      <vt:lpstr>Ενημέρωση γονέων – Υποχρεώσεις γονέων μαθητών που απουσιάζουν (Άρθρο 26)</vt:lpstr>
      <vt:lpstr>Ενημέρωση γονέων – Υποχρεώσεις γονέων μαθητών που απουσιάζουν (Άρθρο 26)</vt:lpstr>
      <vt:lpstr>Συνοπτικός Πίνακας Απουσιών</vt:lpstr>
      <vt:lpstr>Συνοπτικός Πίνακας Απουσιών Δικαιολογημένες ≤ 64 Αδικαιολόγητες ≤ 50</vt:lpstr>
      <vt:lpstr>Ηλεκτρονική Ανανέωση Εγγραφής Άρθρο 18</vt:lpstr>
      <vt:lpstr>Παιδαγωγικά μέτρα και ενέργειες παιδαγωγικού χαρακτήρα (Άρθρο 28)</vt:lpstr>
      <vt:lpstr>Παιδαγωγικά μέτρα και ενέργειες παιδαγωγικού χαρακτήρα (Άρθρο 28, §4)</vt:lpstr>
      <vt:lpstr>Ενημέρωση Γονέων</vt:lpstr>
      <vt:lpstr>Ενημέρωση Γονέων</vt:lpstr>
      <vt:lpstr>Δράσεις 2024 – 2025</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test</dc:creator>
  <cp:lastModifiedBy>Απόστολος Τζιοβάρας</cp:lastModifiedBy>
  <cp:revision>278</cp:revision>
  <dcterms:created xsi:type="dcterms:W3CDTF">2013-03-11T09:34:49Z</dcterms:created>
  <dcterms:modified xsi:type="dcterms:W3CDTF">2025-10-20T11:24:39Z</dcterms:modified>
</cp:coreProperties>
</file>